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3E2BF-D8EE-4DB2-BC4C-BCD017CA4050}" v="17" dt="2025-10-13T08:46:32.56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Pearce" userId="bf008a70-01a8-4435-9fd5-d2c453db5cd0" providerId="ADAL" clId="{54D92080-6416-42D7-A314-8BBC13071EA9}"/>
    <pc:docChg chg="custSel modSld modNotesMaster">
      <pc:chgData name="Caroline Pearce" userId="bf008a70-01a8-4435-9fd5-d2c453db5cd0" providerId="ADAL" clId="{54D92080-6416-42D7-A314-8BBC13071EA9}" dt="2025-10-13T09:39:13.266" v="778" actId="20577"/>
      <pc:docMkLst>
        <pc:docMk/>
      </pc:docMkLst>
      <pc:sldChg chg="addSp delSp modSp mod modClrScheme chgLayout">
        <pc:chgData name="Caroline Pearce" userId="bf008a70-01a8-4435-9fd5-d2c453db5cd0" providerId="ADAL" clId="{54D92080-6416-42D7-A314-8BBC13071EA9}" dt="2025-10-12T10:06:36.242" v="764" actId="1076"/>
        <pc:sldMkLst>
          <pc:docMk/>
          <pc:sldMk cId="0" sldId="256"/>
        </pc:sldMkLst>
        <pc:spChg chg="add del mod">
          <ac:chgData name="Caroline Pearce" userId="bf008a70-01a8-4435-9fd5-d2c453db5cd0" providerId="ADAL" clId="{54D92080-6416-42D7-A314-8BBC13071EA9}" dt="2025-10-12T10:03:13.429" v="762"/>
          <ac:spMkLst>
            <pc:docMk/>
            <pc:sldMk cId="0" sldId="256"/>
            <ac:spMk id="4" creationId="{AC4BA090-6BE8-D301-1334-685F9892FB69}"/>
          </ac:spMkLst>
        </pc:spChg>
        <pc:spChg chg="add mod ord">
          <ac:chgData name="Caroline Pearce" userId="bf008a70-01a8-4435-9fd5-d2c453db5cd0" providerId="ADAL" clId="{54D92080-6416-42D7-A314-8BBC13071EA9}" dt="2025-10-12T10:06:36.242" v="764" actId="1076"/>
          <ac:spMkLst>
            <pc:docMk/>
            <pc:sldMk cId="0" sldId="256"/>
            <ac:spMk id="171" creationId="{00000000-0000-0000-0000-000000000000}"/>
          </ac:spMkLst>
        </pc:spChg>
        <pc:spChg chg="mod">
          <ac:chgData name="Caroline Pearce" userId="bf008a70-01a8-4435-9fd5-d2c453db5cd0" providerId="ADAL" clId="{54D92080-6416-42D7-A314-8BBC13071EA9}" dt="2025-10-12T09:57:37.630" v="475" actId="26606"/>
          <ac:spMkLst>
            <pc:docMk/>
            <pc:sldMk cId="0" sldId="256"/>
            <ac:spMk id="172" creationId="{00000000-0000-0000-0000-000000000000}"/>
          </ac:spMkLst>
        </pc:spChg>
        <pc:spChg chg="mod">
          <ac:chgData name="Caroline Pearce" userId="bf008a70-01a8-4435-9fd5-d2c453db5cd0" providerId="ADAL" clId="{54D92080-6416-42D7-A314-8BBC13071EA9}" dt="2025-10-12T10:02:35.965" v="756" actId="255"/>
          <ac:spMkLst>
            <pc:docMk/>
            <pc:sldMk cId="0" sldId="256"/>
            <ac:spMk id="173" creationId="{00000000-0000-0000-0000-000000000000}"/>
          </ac:spMkLst>
        </pc:spChg>
        <pc:picChg chg="add mod ord">
          <ac:chgData name="Caroline Pearce" userId="bf008a70-01a8-4435-9fd5-d2c453db5cd0" providerId="ADAL" clId="{54D92080-6416-42D7-A314-8BBC13071EA9}" dt="2025-10-12T10:06:26.945" v="763" actId="1076"/>
          <ac:picMkLst>
            <pc:docMk/>
            <pc:sldMk cId="0" sldId="256"/>
            <ac:picMk id="3" creationId="{19449E86-DA0E-2648-4576-100E0FFE2D2B}"/>
          </ac:picMkLst>
        </pc:picChg>
      </pc:sldChg>
      <pc:sldChg chg="addSp modSp mod modClrScheme chgLayout">
        <pc:chgData name="Caroline Pearce" userId="bf008a70-01a8-4435-9fd5-d2c453db5cd0" providerId="ADAL" clId="{54D92080-6416-42D7-A314-8BBC13071EA9}" dt="2025-10-12T09:09:01.684" v="133" actId="14100"/>
        <pc:sldMkLst>
          <pc:docMk/>
          <pc:sldMk cId="0" sldId="257"/>
        </pc:sldMkLst>
        <pc:spChg chg="add mod">
          <ac:chgData name="Caroline Pearce" userId="bf008a70-01a8-4435-9fd5-d2c453db5cd0" providerId="ADAL" clId="{54D92080-6416-42D7-A314-8BBC13071EA9}" dt="2025-10-12T08:57:56.300" v="35" actId="255"/>
          <ac:spMkLst>
            <pc:docMk/>
            <pc:sldMk cId="0" sldId="257"/>
            <ac:spMk id="4" creationId="{C07DC8E7-8ED7-586C-27F5-4E78AE8C7C27}"/>
          </ac:spMkLst>
        </pc:spChg>
        <pc:spChg chg="mod ord">
          <ac:chgData name="Caroline Pearce" userId="bf008a70-01a8-4435-9fd5-d2c453db5cd0" providerId="ADAL" clId="{54D92080-6416-42D7-A314-8BBC13071EA9}" dt="2025-10-12T08:59:34.486" v="42" actId="255"/>
          <ac:spMkLst>
            <pc:docMk/>
            <pc:sldMk cId="0" sldId="257"/>
            <ac:spMk id="175" creationId="{00000000-0000-0000-0000-000000000000}"/>
          </ac:spMkLst>
        </pc:spChg>
        <pc:spChg chg="add mod">
          <ac:chgData name="Caroline Pearce" userId="bf008a70-01a8-4435-9fd5-d2c453db5cd0" providerId="ADAL" clId="{54D92080-6416-42D7-A314-8BBC13071EA9}" dt="2025-10-12T09:04:57.677" v="57" actId="255"/>
          <ac:spMkLst>
            <pc:docMk/>
            <pc:sldMk cId="0" sldId="257"/>
            <ac:spMk id="176" creationId="{00000000-0000-0000-0000-000000000000}"/>
          </ac:spMkLst>
        </pc:spChg>
        <pc:spChg chg="mod">
          <ac:chgData name="Caroline Pearce" userId="bf008a70-01a8-4435-9fd5-d2c453db5cd0" providerId="ADAL" clId="{54D92080-6416-42D7-A314-8BBC13071EA9}" dt="2025-10-12T09:09:01.684" v="133" actId="14100"/>
          <ac:spMkLst>
            <pc:docMk/>
            <pc:sldMk cId="0" sldId="257"/>
            <ac:spMk id="177" creationId="{00000000-0000-0000-0000-000000000000}"/>
          </ac:spMkLst>
        </pc:spChg>
        <pc:picChg chg="add mod">
          <ac:chgData name="Caroline Pearce" userId="bf008a70-01a8-4435-9fd5-d2c453db5cd0" providerId="ADAL" clId="{54D92080-6416-42D7-A314-8BBC13071EA9}" dt="2025-10-12T08:57:13.875" v="27" actId="14100"/>
          <ac:picMkLst>
            <pc:docMk/>
            <pc:sldMk cId="0" sldId="257"/>
            <ac:picMk id="3" creationId="{221CF339-9F4D-4FF7-E22D-B8959FCB7BB9}"/>
          </ac:picMkLst>
        </pc:picChg>
      </pc:sldChg>
      <pc:sldChg chg="addSp delSp modSp mod modClrScheme chgLayout">
        <pc:chgData name="Caroline Pearce" userId="bf008a70-01a8-4435-9fd5-d2c453db5cd0" providerId="ADAL" clId="{54D92080-6416-42D7-A314-8BBC13071EA9}" dt="2025-10-12T09:08:31.174" v="131" actId="255"/>
        <pc:sldMkLst>
          <pc:docMk/>
          <pc:sldMk cId="0" sldId="258"/>
        </pc:sldMkLst>
        <pc:spChg chg="mod ord">
          <ac:chgData name="Caroline Pearce" userId="bf008a70-01a8-4435-9fd5-d2c453db5cd0" providerId="ADAL" clId="{54D92080-6416-42D7-A314-8BBC13071EA9}" dt="2025-10-12T09:05:38.360" v="61" actId="14100"/>
          <ac:spMkLst>
            <pc:docMk/>
            <pc:sldMk cId="0" sldId="258"/>
            <ac:spMk id="179" creationId="{00000000-0000-0000-0000-000000000000}"/>
          </ac:spMkLst>
        </pc:spChg>
        <pc:spChg chg="add mod">
          <ac:chgData name="Caroline Pearce" userId="bf008a70-01a8-4435-9fd5-d2c453db5cd0" providerId="ADAL" clId="{54D92080-6416-42D7-A314-8BBC13071EA9}" dt="2025-10-12T09:07:01.655" v="96" actId="20577"/>
          <ac:spMkLst>
            <pc:docMk/>
            <pc:sldMk cId="0" sldId="258"/>
            <ac:spMk id="180" creationId="{00000000-0000-0000-0000-000000000000}"/>
          </ac:spMkLst>
        </pc:spChg>
        <pc:spChg chg="mod">
          <ac:chgData name="Caroline Pearce" userId="bf008a70-01a8-4435-9fd5-d2c453db5cd0" providerId="ADAL" clId="{54D92080-6416-42D7-A314-8BBC13071EA9}" dt="2025-10-12T09:08:31.174" v="131" actId="255"/>
          <ac:spMkLst>
            <pc:docMk/>
            <pc:sldMk cId="0" sldId="258"/>
            <ac:spMk id="181" creationId="{00000000-0000-0000-0000-000000000000}"/>
          </ac:spMkLst>
        </pc:spChg>
        <pc:picChg chg="add del mod">
          <ac:chgData name="Caroline Pearce" userId="bf008a70-01a8-4435-9fd5-d2c453db5cd0" providerId="ADAL" clId="{54D92080-6416-42D7-A314-8BBC13071EA9}" dt="2025-10-12T09:03:44.979" v="51" actId="478"/>
          <ac:picMkLst>
            <pc:docMk/>
            <pc:sldMk cId="0" sldId="258"/>
            <ac:picMk id="3" creationId="{CCA0A88F-36FF-63B5-693B-ACD467C815A8}"/>
          </ac:picMkLst>
        </pc:picChg>
        <pc:picChg chg="add mod">
          <ac:chgData name="Caroline Pearce" userId="bf008a70-01a8-4435-9fd5-d2c453db5cd0" providerId="ADAL" clId="{54D92080-6416-42D7-A314-8BBC13071EA9}" dt="2025-10-12T09:07:38.577" v="127" actId="1076"/>
          <ac:picMkLst>
            <pc:docMk/>
            <pc:sldMk cId="0" sldId="258"/>
            <ac:picMk id="5" creationId="{D1395779-8A5E-5E23-CEFB-2F3F0734B8DC}"/>
          </ac:picMkLst>
        </pc:picChg>
      </pc:sldChg>
      <pc:sldChg chg="addSp modSp mod">
        <pc:chgData name="Caroline Pearce" userId="bf008a70-01a8-4435-9fd5-d2c453db5cd0" providerId="ADAL" clId="{54D92080-6416-42D7-A314-8BBC13071EA9}" dt="2025-10-12T09:12:52.919" v="158" actId="14100"/>
        <pc:sldMkLst>
          <pc:docMk/>
          <pc:sldMk cId="0" sldId="259"/>
        </pc:sldMkLst>
        <pc:spChg chg="mod">
          <ac:chgData name="Caroline Pearce" userId="bf008a70-01a8-4435-9fd5-d2c453db5cd0" providerId="ADAL" clId="{54D92080-6416-42D7-A314-8BBC13071EA9}" dt="2025-10-12T09:11:33.096" v="145" actId="255"/>
          <ac:spMkLst>
            <pc:docMk/>
            <pc:sldMk cId="0" sldId="259"/>
            <ac:spMk id="183" creationId="{00000000-0000-0000-0000-000000000000}"/>
          </ac:spMkLst>
        </pc:spChg>
        <pc:spChg chg="mod">
          <ac:chgData name="Caroline Pearce" userId="bf008a70-01a8-4435-9fd5-d2c453db5cd0" providerId="ADAL" clId="{54D92080-6416-42D7-A314-8BBC13071EA9}" dt="2025-10-12T09:11:45.025" v="146" actId="255"/>
          <ac:spMkLst>
            <pc:docMk/>
            <pc:sldMk cId="0" sldId="259"/>
            <ac:spMk id="184" creationId="{00000000-0000-0000-0000-000000000000}"/>
          </ac:spMkLst>
        </pc:spChg>
        <pc:spChg chg="mod">
          <ac:chgData name="Caroline Pearce" userId="bf008a70-01a8-4435-9fd5-d2c453db5cd0" providerId="ADAL" clId="{54D92080-6416-42D7-A314-8BBC13071EA9}" dt="2025-10-12T09:12:42.979" v="155" actId="14100"/>
          <ac:spMkLst>
            <pc:docMk/>
            <pc:sldMk cId="0" sldId="259"/>
            <ac:spMk id="185" creationId="{00000000-0000-0000-0000-000000000000}"/>
          </ac:spMkLst>
        </pc:spChg>
        <pc:picChg chg="add mod">
          <ac:chgData name="Caroline Pearce" userId="bf008a70-01a8-4435-9fd5-d2c453db5cd0" providerId="ADAL" clId="{54D92080-6416-42D7-A314-8BBC13071EA9}" dt="2025-10-12T09:12:52.919" v="158" actId="14100"/>
          <ac:picMkLst>
            <pc:docMk/>
            <pc:sldMk cId="0" sldId="259"/>
            <ac:picMk id="3" creationId="{F05F744E-8A61-80B9-0C7C-F1F5E8A0DADD}"/>
          </ac:picMkLst>
        </pc:picChg>
      </pc:sldChg>
      <pc:sldChg chg="addSp delSp modSp mod">
        <pc:chgData name="Caroline Pearce" userId="bf008a70-01a8-4435-9fd5-d2c453db5cd0" providerId="ADAL" clId="{54D92080-6416-42D7-A314-8BBC13071EA9}" dt="2025-10-12T09:51:32.807" v="471" actId="14100"/>
        <pc:sldMkLst>
          <pc:docMk/>
          <pc:sldMk cId="0" sldId="260"/>
        </pc:sldMkLst>
        <pc:spChg chg="mod">
          <ac:chgData name="Caroline Pearce" userId="bf008a70-01a8-4435-9fd5-d2c453db5cd0" providerId="ADAL" clId="{54D92080-6416-42D7-A314-8BBC13071EA9}" dt="2025-10-12T09:14:09.482" v="159" actId="255"/>
          <ac:spMkLst>
            <pc:docMk/>
            <pc:sldMk cId="0" sldId="260"/>
            <ac:spMk id="187" creationId="{00000000-0000-0000-0000-000000000000}"/>
          </ac:spMkLst>
        </pc:spChg>
        <pc:spChg chg="mod">
          <ac:chgData name="Caroline Pearce" userId="bf008a70-01a8-4435-9fd5-d2c453db5cd0" providerId="ADAL" clId="{54D92080-6416-42D7-A314-8BBC13071EA9}" dt="2025-10-12T09:47:02.998" v="459" actId="14100"/>
          <ac:spMkLst>
            <pc:docMk/>
            <pc:sldMk cId="0" sldId="260"/>
            <ac:spMk id="189" creationId="{00000000-0000-0000-0000-000000000000}"/>
          </ac:spMkLst>
        </pc:spChg>
        <pc:picChg chg="add del mod">
          <ac:chgData name="Caroline Pearce" userId="bf008a70-01a8-4435-9fd5-d2c453db5cd0" providerId="ADAL" clId="{54D92080-6416-42D7-A314-8BBC13071EA9}" dt="2025-10-12T09:50:19.880" v="461" actId="478"/>
          <ac:picMkLst>
            <pc:docMk/>
            <pc:sldMk cId="0" sldId="260"/>
            <ac:picMk id="3" creationId="{7A0A2AC0-E2E4-D440-0FA3-D8CF06FFC385}"/>
          </ac:picMkLst>
        </pc:picChg>
        <pc:picChg chg="add mod">
          <ac:chgData name="Caroline Pearce" userId="bf008a70-01a8-4435-9fd5-d2c453db5cd0" providerId="ADAL" clId="{54D92080-6416-42D7-A314-8BBC13071EA9}" dt="2025-10-12T09:51:32.807" v="471" actId="14100"/>
          <ac:picMkLst>
            <pc:docMk/>
            <pc:sldMk cId="0" sldId="260"/>
            <ac:picMk id="5" creationId="{B5CD219F-F977-9C39-DD0C-57E7E0545DE0}"/>
          </ac:picMkLst>
        </pc:picChg>
      </pc:sldChg>
      <pc:sldChg chg="addSp modSp mod">
        <pc:chgData name="Caroline Pearce" userId="bf008a70-01a8-4435-9fd5-d2c453db5cd0" providerId="ADAL" clId="{54D92080-6416-42D7-A314-8BBC13071EA9}" dt="2025-10-12T09:46:47.836" v="458" actId="14100"/>
        <pc:sldMkLst>
          <pc:docMk/>
          <pc:sldMk cId="0" sldId="261"/>
        </pc:sldMkLst>
        <pc:spChg chg="mod">
          <ac:chgData name="Caroline Pearce" userId="bf008a70-01a8-4435-9fd5-d2c453db5cd0" providerId="ADAL" clId="{54D92080-6416-42D7-A314-8BBC13071EA9}" dt="2025-10-12T09:46:22.895" v="454" actId="1076"/>
          <ac:spMkLst>
            <pc:docMk/>
            <pc:sldMk cId="0" sldId="261"/>
            <ac:spMk id="191" creationId="{00000000-0000-0000-0000-000000000000}"/>
          </ac:spMkLst>
        </pc:spChg>
        <pc:spChg chg="mod">
          <ac:chgData name="Caroline Pearce" userId="bf008a70-01a8-4435-9fd5-d2c453db5cd0" providerId="ADAL" clId="{54D92080-6416-42D7-A314-8BBC13071EA9}" dt="2025-10-12T09:46:30.504" v="455" actId="1076"/>
          <ac:spMkLst>
            <pc:docMk/>
            <pc:sldMk cId="0" sldId="261"/>
            <ac:spMk id="193" creationId="{00000000-0000-0000-0000-000000000000}"/>
          </ac:spMkLst>
        </pc:spChg>
        <pc:picChg chg="add mod">
          <ac:chgData name="Caroline Pearce" userId="bf008a70-01a8-4435-9fd5-d2c453db5cd0" providerId="ADAL" clId="{54D92080-6416-42D7-A314-8BBC13071EA9}" dt="2025-10-12T09:46:47.836" v="458" actId="14100"/>
          <ac:picMkLst>
            <pc:docMk/>
            <pc:sldMk cId="0" sldId="261"/>
            <ac:picMk id="3" creationId="{15584F7F-1088-1E74-A7B1-C679FB30471B}"/>
          </ac:picMkLst>
        </pc:picChg>
      </pc:sldChg>
      <pc:sldChg chg="addSp modSp mod">
        <pc:chgData name="Caroline Pearce" userId="bf008a70-01a8-4435-9fd5-d2c453db5cd0" providerId="ADAL" clId="{54D92080-6416-42D7-A314-8BBC13071EA9}" dt="2025-10-12T09:45:36.590" v="452" actId="14100"/>
        <pc:sldMkLst>
          <pc:docMk/>
          <pc:sldMk cId="0" sldId="262"/>
        </pc:sldMkLst>
        <pc:spChg chg="mod">
          <ac:chgData name="Caroline Pearce" userId="bf008a70-01a8-4435-9fd5-d2c453db5cd0" providerId="ADAL" clId="{54D92080-6416-42D7-A314-8BBC13071EA9}" dt="2025-10-12T09:45:36.590" v="452" actId="14100"/>
          <ac:spMkLst>
            <pc:docMk/>
            <pc:sldMk cId="0" sldId="262"/>
            <ac:spMk id="195" creationId="{00000000-0000-0000-0000-000000000000}"/>
          </ac:spMkLst>
        </pc:spChg>
        <pc:spChg chg="mod">
          <ac:chgData name="Caroline Pearce" userId="bf008a70-01a8-4435-9fd5-d2c453db5cd0" providerId="ADAL" clId="{54D92080-6416-42D7-A314-8BBC13071EA9}" dt="2025-10-12T09:34:23.008" v="215" actId="20577"/>
          <ac:spMkLst>
            <pc:docMk/>
            <pc:sldMk cId="0" sldId="262"/>
            <ac:spMk id="197" creationId="{00000000-0000-0000-0000-000000000000}"/>
          </ac:spMkLst>
        </pc:spChg>
        <pc:picChg chg="add mod">
          <ac:chgData name="Caroline Pearce" userId="bf008a70-01a8-4435-9fd5-d2c453db5cd0" providerId="ADAL" clId="{54D92080-6416-42D7-A314-8BBC13071EA9}" dt="2025-10-12T09:34:33.265" v="217" actId="14100"/>
          <ac:picMkLst>
            <pc:docMk/>
            <pc:sldMk cId="0" sldId="262"/>
            <ac:picMk id="3" creationId="{F67D03EC-617A-FB12-5BD6-CBF310279A44}"/>
          </ac:picMkLst>
        </pc:picChg>
      </pc:sldChg>
      <pc:sldChg chg="addSp modSp mod">
        <pc:chgData name="Caroline Pearce" userId="bf008a70-01a8-4435-9fd5-d2c453db5cd0" providerId="ADAL" clId="{54D92080-6416-42D7-A314-8BBC13071EA9}" dt="2025-10-12T09:26:06.305" v="190" actId="1076"/>
        <pc:sldMkLst>
          <pc:docMk/>
          <pc:sldMk cId="0" sldId="263"/>
        </pc:sldMkLst>
        <pc:spChg chg="mod">
          <ac:chgData name="Caroline Pearce" userId="bf008a70-01a8-4435-9fd5-d2c453db5cd0" providerId="ADAL" clId="{54D92080-6416-42D7-A314-8BBC13071EA9}" dt="2025-10-12T09:25:10.041" v="175" actId="14100"/>
          <ac:spMkLst>
            <pc:docMk/>
            <pc:sldMk cId="0" sldId="263"/>
            <ac:spMk id="199" creationId="{00000000-0000-0000-0000-000000000000}"/>
          </ac:spMkLst>
        </pc:spChg>
        <pc:spChg chg="mod">
          <ac:chgData name="Caroline Pearce" userId="bf008a70-01a8-4435-9fd5-d2c453db5cd0" providerId="ADAL" clId="{54D92080-6416-42D7-A314-8BBC13071EA9}" dt="2025-10-12T09:25:31.786" v="181" actId="27636"/>
          <ac:spMkLst>
            <pc:docMk/>
            <pc:sldMk cId="0" sldId="263"/>
            <ac:spMk id="201" creationId="{00000000-0000-0000-0000-000000000000}"/>
          </ac:spMkLst>
        </pc:spChg>
        <pc:picChg chg="add mod">
          <ac:chgData name="Caroline Pearce" userId="bf008a70-01a8-4435-9fd5-d2c453db5cd0" providerId="ADAL" clId="{54D92080-6416-42D7-A314-8BBC13071EA9}" dt="2025-10-12T09:26:06.305" v="190" actId="1076"/>
          <ac:picMkLst>
            <pc:docMk/>
            <pc:sldMk cId="0" sldId="263"/>
            <ac:picMk id="3" creationId="{3741AFB0-8D21-99AE-2896-659437DEEFBA}"/>
          </ac:picMkLst>
        </pc:picChg>
      </pc:sldChg>
      <pc:sldChg chg="modSp mod">
        <pc:chgData name="Caroline Pearce" userId="bf008a70-01a8-4435-9fd5-d2c453db5cd0" providerId="ADAL" clId="{54D92080-6416-42D7-A314-8BBC13071EA9}" dt="2025-10-12T09:44:00.232" v="440" actId="1076"/>
        <pc:sldMkLst>
          <pc:docMk/>
          <pc:sldMk cId="0" sldId="264"/>
        </pc:sldMkLst>
        <pc:spChg chg="mod">
          <ac:chgData name="Caroline Pearce" userId="bf008a70-01a8-4435-9fd5-d2c453db5cd0" providerId="ADAL" clId="{54D92080-6416-42D7-A314-8BBC13071EA9}" dt="2025-10-12T09:44:00.232" v="440" actId="1076"/>
          <ac:spMkLst>
            <pc:docMk/>
            <pc:sldMk cId="0" sldId="264"/>
            <ac:spMk id="203" creationId="{00000000-0000-0000-0000-000000000000}"/>
          </ac:spMkLst>
        </pc:spChg>
      </pc:sldChg>
      <pc:sldChg chg="modSp mod">
        <pc:chgData name="Caroline Pearce" userId="bf008a70-01a8-4435-9fd5-d2c453db5cd0" providerId="ADAL" clId="{54D92080-6416-42D7-A314-8BBC13071EA9}" dt="2025-10-12T09:44:12.648" v="442" actId="1076"/>
        <pc:sldMkLst>
          <pc:docMk/>
          <pc:sldMk cId="0" sldId="265"/>
        </pc:sldMkLst>
        <pc:spChg chg="mod">
          <ac:chgData name="Caroline Pearce" userId="bf008a70-01a8-4435-9fd5-d2c453db5cd0" providerId="ADAL" clId="{54D92080-6416-42D7-A314-8BBC13071EA9}" dt="2025-10-12T09:44:12.648" v="442" actId="1076"/>
          <ac:spMkLst>
            <pc:docMk/>
            <pc:sldMk cId="0" sldId="265"/>
            <ac:spMk id="207" creationId="{00000000-0000-0000-0000-000000000000}"/>
          </ac:spMkLst>
        </pc:spChg>
      </pc:sldChg>
      <pc:sldChg chg="modSp mod">
        <pc:chgData name="Caroline Pearce" userId="bf008a70-01a8-4435-9fd5-d2c453db5cd0" providerId="ADAL" clId="{54D92080-6416-42D7-A314-8BBC13071EA9}" dt="2025-10-12T10:50:14.172" v="769" actId="20577"/>
        <pc:sldMkLst>
          <pc:docMk/>
          <pc:sldMk cId="0" sldId="266"/>
        </pc:sldMkLst>
        <pc:spChg chg="mod">
          <ac:chgData name="Caroline Pearce" userId="bf008a70-01a8-4435-9fd5-d2c453db5cd0" providerId="ADAL" clId="{54D92080-6416-42D7-A314-8BBC13071EA9}" dt="2025-10-12T09:44:50.940" v="446" actId="1076"/>
          <ac:spMkLst>
            <pc:docMk/>
            <pc:sldMk cId="0" sldId="266"/>
            <ac:spMk id="211" creationId="{00000000-0000-0000-0000-000000000000}"/>
          </ac:spMkLst>
        </pc:spChg>
        <pc:graphicFrameChg chg="modGraphic">
          <ac:chgData name="Caroline Pearce" userId="bf008a70-01a8-4435-9fd5-d2c453db5cd0" providerId="ADAL" clId="{54D92080-6416-42D7-A314-8BBC13071EA9}" dt="2025-10-12T10:50:14.172" v="769" actId="20577"/>
          <ac:graphicFrameMkLst>
            <pc:docMk/>
            <pc:sldMk cId="0" sldId="266"/>
            <ac:graphicFrameMk id="213" creationId="{00000000-0000-0000-0000-000000000000}"/>
          </ac:graphicFrameMkLst>
        </pc:graphicFrameChg>
      </pc:sldChg>
      <pc:sldChg chg="modSp mod">
        <pc:chgData name="Caroline Pearce" userId="bf008a70-01a8-4435-9fd5-d2c453db5cd0" providerId="ADAL" clId="{54D92080-6416-42D7-A314-8BBC13071EA9}" dt="2025-10-12T09:45:19.109" v="451" actId="14100"/>
        <pc:sldMkLst>
          <pc:docMk/>
          <pc:sldMk cId="0" sldId="267"/>
        </pc:sldMkLst>
        <pc:spChg chg="mod">
          <ac:chgData name="Caroline Pearce" userId="bf008a70-01a8-4435-9fd5-d2c453db5cd0" providerId="ADAL" clId="{54D92080-6416-42D7-A314-8BBC13071EA9}" dt="2025-10-12T09:45:19.109" v="451" actId="14100"/>
          <ac:spMkLst>
            <pc:docMk/>
            <pc:sldMk cId="0" sldId="267"/>
            <ac:spMk id="215" creationId="{00000000-0000-0000-0000-000000000000}"/>
          </ac:spMkLst>
        </pc:spChg>
      </pc:sldChg>
      <pc:sldChg chg="addSp modSp mod">
        <pc:chgData name="Caroline Pearce" userId="bf008a70-01a8-4435-9fd5-d2c453db5cd0" providerId="ADAL" clId="{54D92080-6416-42D7-A314-8BBC13071EA9}" dt="2025-10-13T09:39:13.266" v="778" actId="20577"/>
        <pc:sldMkLst>
          <pc:docMk/>
          <pc:sldMk cId="0" sldId="268"/>
        </pc:sldMkLst>
        <pc:spChg chg="mod">
          <ac:chgData name="Caroline Pearce" userId="bf008a70-01a8-4435-9fd5-d2c453db5cd0" providerId="ADAL" clId="{54D92080-6416-42D7-A314-8BBC13071EA9}" dt="2025-10-12T09:40:33.411" v="294" actId="14100"/>
          <ac:spMkLst>
            <pc:docMk/>
            <pc:sldMk cId="0" sldId="268"/>
            <ac:spMk id="220" creationId="{00000000-0000-0000-0000-000000000000}"/>
          </ac:spMkLst>
        </pc:spChg>
        <pc:spChg chg="mod">
          <ac:chgData name="Caroline Pearce" userId="bf008a70-01a8-4435-9fd5-d2c453db5cd0" providerId="ADAL" clId="{54D92080-6416-42D7-A314-8BBC13071EA9}" dt="2025-10-13T09:39:13.266" v="778" actId="20577"/>
          <ac:spMkLst>
            <pc:docMk/>
            <pc:sldMk cId="0" sldId="268"/>
            <ac:spMk id="221" creationId="{00000000-0000-0000-0000-000000000000}"/>
          </ac:spMkLst>
        </pc:spChg>
        <pc:picChg chg="add mod">
          <ac:chgData name="Caroline Pearce" userId="bf008a70-01a8-4435-9fd5-d2c453db5cd0" providerId="ADAL" clId="{54D92080-6416-42D7-A314-8BBC13071EA9}" dt="2025-10-12T09:40:20.383" v="289" actId="1076"/>
          <ac:picMkLst>
            <pc:docMk/>
            <pc:sldMk cId="0" sldId="268"/>
            <ac:picMk id="3" creationId="{E6ABE08D-A3E9-C7FF-D2CE-7F97766E4E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90488" y="744538"/>
            <a:ext cx="6616700" cy="3722687"/>
          </a:xfrm>
          <a:prstGeom prst="rect">
            <a:avLst/>
          </a:prstGeom>
        </p:spPr>
        <p:txBody>
          <a:bodyPr/>
          <a:lstStyle/>
          <a:p>
            <a:endParaRPr/>
          </a:p>
        </p:txBody>
      </p:sp>
      <p:sp>
        <p:nvSpPr>
          <p:cNvPr id="169" name="Shape 169"/>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2280383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9500"/>
            <a:ext cx="21971000" cy="7241583"/>
          </a:xfrm>
          <a:prstGeom prst="rect">
            <a:avLst/>
          </a:prstGeom>
        </p:spPr>
        <p:txBody>
          <a:bodyPr anchor="b"/>
          <a:lstStyle>
            <a:lvl1pPr marL="0" indent="0" algn="ctr">
              <a:lnSpc>
                <a:spcPct val="80000"/>
              </a:lnSpc>
              <a:spcBef>
                <a:spcPts val="0"/>
              </a:spcBef>
              <a:buSzTx/>
              <a:buNone/>
              <a:defRPr sz="25000" b="1" spc="-250">
                <a:solidFill>
                  <a:srgbClr val="CB297B"/>
                </a:solidFill>
              </a:defRPr>
            </a:lvl1pPr>
            <a:lvl2pPr marL="0" indent="457200" algn="ctr">
              <a:lnSpc>
                <a:spcPct val="80000"/>
              </a:lnSpc>
              <a:spcBef>
                <a:spcPts val="0"/>
              </a:spcBef>
              <a:buSzTx/>
              <a:buNone/>
              <a:defRPr sz="25000" b="1" spc="-250">
                <a:solidFill>
                  <a:srgbClr val="CB297B"/>
                </a:solidFill>
              </a:defRPr>
            </a:lvl2pPr>
            <a:lvl3pPr marL="0" indent="914400" algn="ctr">
              <a:lnSpc>
                <a:spcPct val="80000"/>
              </a:lnSpc>
              <a:spcBef>
                <a:spcPts val="0"/>
              </a:spcBef>
              <a:buSzTx/>
              <a:buNone/>
              <a:defRPr sz="25000" b="1" spc="-250">
                <a:solidFill>
                  <a:srgbClr val="CB297B"/>
                </a:solidFill>
              </a:defRPr>
            </a:lvl3pPr>
            <a:lvl4pPr marL="0" indent="1371600" algn="ctr">
              <a:lnSpc>
                <a:spcPct val="80000"/>
              </a:lnSpc>
              <a:spcBef>
                <a:spcPts val="0"/>
              </a:spcBef>
              <a:buSzTx/>
              <a:buNone/>
              <a:defRPr sz="25000" b="1" spc="-250">
                <a:solidFill>
                  <a:srgbClr val="CB297B"/>
                </a:solidFill>
              </a:defRPr>
            </a:lvl4pPr>
            <a:lvl5pPr marL="0" indent="1828800" algn="ctr">
              <a:lnSpc>
                <a:spcPct val="80000"/>
              </a:lnSpc>
              <a:spcBef>
                <a:spcPts val="0"/>
              </a:spcBef>
              <a:buSzTx/>
              <a:buNone/>
              <a:defRPr sz="25000" b="1" spc="-250">
                <a:solidFill>
                  <a:srgbClr val="CB297B"/>
                </a:solidFill>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rgbClr val="CB297B"/>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rgbClr val="CB297B"/>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rgbClr val="CB297B"/>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rgbClr val="CB297B"/>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rgbClr val="CB297B"/>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looming red tulips in a field"/>
          <p:cNvSpPr>
            <a:spLocks noGrp="1"/>
          </p:cNvSpPr>
          <p:nvPr>
            <p:ph type="pic" sz="quarter" idx="21"/>
          </p:nvPr>
        </p:nvSpPr>
        <p:spPr>
          <a:xfrm>
            <a:off x="14686168" y="1266539"/>
            <a:ext cx="9636012" cy="5422901"/>
          </a:xfrm>
          <a:prstGeom prst="rect">
            <a:avLst/>
          </a:prstGeom>
        </p:spPr>
        <p:txBody>
          <a:bodyPr lIns="91439" tIns="45719" rIns="91439" bIns="45719">
            <a:noAutofit/>
          </a:bodyPr>
          <a:lstStyle/>
          <a:p>
            <a:endParaRPr/>
          </a:p>
        </p:txBody>
      </p:sp>
      <p:sp>
        <p:nvSpPr>
          <p:cNvPr id="145" name="Angled aerial view of colourful tulip fields"/>
          <p:cNvSpPr>
            <a:spLocks noGrp="1"/>
          </p:cNvSpPr>
          <p:nvPr>
            <p:ph type="pic" sz="quarter" idx="22"/>
          </p:nvPr>
        </p:nvSpPr>
        <p:spPr>
          <a:xfrm>
            <a:off x="15431076" y="7085972"/>
            <a:ext cx="8146308" cy="5428043"/>
          </a:xfrm>
          <a:prstGeom prst="rect">
            <a:avLst/>
          </a:prstGeom>
        </p:spPr>
        <p:txBody>
          <a:bodyPr lIns="91439" tIns="45719" rIns="91439" bIns="45719">
            <a:noAutofit/>
          </a:bodyPr>
          <a:lstStyle/>
          <a:p>
            <a:endParaRPr/>
          </a:p>
        </p:txBody>
      </p:sp>
      <p:sp>
        <p:nvSpPr>
          <p:cNvPr id="146" name="Colourful tulip field in front of a Dutch windmill"/>
          <p:cNvSpPr>
            <a:spLocks noGrp="1"/>
          </p:cNvSpPr>
          <p:nvPr>
            <p:ph type="pic" idx="23"/>
          </p:nvPr>
        </p:nvSpPr>
        <p:spPr>
          <a:xfrm>
            <a:off x="-163770" y="1270000"/>
            <a:ext cx="16918438" cy="11243712"/>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54" name="Angled aerial view of colourful tulip fields"/>
          <p:cNvSpPr>
            <a:spLocks noGrp="1"/>
          </p:cNvSpPr>
          <p:nvPr>
            <p:ph type="pic" idx="21"/>
          </p:nvPr>
        </p:nvSpPr>
        <p:spPr>
          <a:xfrm>
            <a:off x="0" y="-1265767"/>
            <a:ext cx="24384000" cy="16247534"/>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FFFFFF"/>
        </a:solidFill>
        <a:effectLst/>
      </p:bgPr>
    </p:bg>
    <p:spTree>
      <p:nvGrpSpPr>
        <p:cNvPr id="1" name=""/>
        <p:cNvGrpSpPr/>
        <p:nvPr/>
      </p:nvGrpSpPr>
      <p:grpSpPr>
        <a:xfrm>
          <a:off x="0" y="0"/>
          <a:ext cx="0" cy="0"/>
          <a:chOff x="0" y="0"/>
          <a:chExt cx="0" cy="0"/>
        </a:xfrm>
      </p:grpSpPr>
      <p:sp>
        <p:nvSpPr>
          <p:cNvPr id="21" name="Colourful tulip field in front of a Dutch windmill"/>
          <p:cNvSpPr>
            <a:spLocks noGrp="1"/>
          </p:cNvSpPr>
          <p:nvPr>
            <p:ph type="pic" idx="21"/>
          </p:nvPr>
        </p:nvSpPr>
        <p:spPr>
          <a:xfrm>
            <a:off x="0" y="-1244600"/>
            <a:ext cx="24384000" cy="162052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7601"/>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Angled aerial view of colourful tulip fields"/>
          <p:cNvSpPr>
            <a:spLocks noGrp="1"/>
          </p:cNvSpPr>
          <p:nvPr>
            <p:ph type="pic" idx="21"/>
          </p:nvPr>
        </p:nvSpPr>
        <p:spPr>
          <a:xfrm>
            <a:off x="9256618" y="1263650"/>
            <a:ext cx="16791796" cy="111887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228092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Aerial view of colourful tulip fields"/>
          <p:cNvSpPr>
            <a:spLocks noGrp="1"/>
          </p:cNvSpPr>
          <p:nvPr>
            <p:ph type="pic" idx="22"/>
          </p:nvPr>
        </p:nvSpPr>
        <p:spPr>
          <a:xfrm>
            <a:off x="10291780" y="1263848"/>
            <a:ext cx="14717313"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228092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8092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CB297B"/>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enquiries@bridport-tc.gov.uk"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bridport-tc.gov.uk/projects/neighbourhood-plan/"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bridport-tc.gov.uk/wp-content/uploads/2025/04/Bridport-Housing-Needs-Assessment_Final-Report-April-2025.pdf" TargetMode="External"/><Relationship Id="rId2" Type="http://schemas.openxmlformats.org/officeDocument/2006/relationships/hyperlink" Target="https://www.bridport-tc.gov.uk/wp-content/uploads/2025/03/Bridport-Workspace-and-Business-Needs-Assessment-FINAL-170325.pdf" TargetMode="Externa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hyperlink" Target="https://www.bridport-tc.gov.uk/wp-content/uploads/2025/10/HNA-Supplement-V1.pdf" TargetMode="External"/><Relationship Id="rId4" Type="http://schemas.openxmlformats.org/officeDocument/2006/relationships/hyperlink" Target="https://www.bridport-tc.gov.uk/wp-content/uploads/2025/08/Bridport-Area-Neighbourhood-Plan-Site-Options-Assessment-Report-006-1.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green field and buildings&#10;&#10;AI-generated content may be incorrect.">
            <a:extLst>
              <a:ext uri="{FF2B5EF4-FFF2-40B4-BE49-F238E27FC236}">
                <a16:creationId xmlns:a16="http://schemas.microsoft.com/office/drawing/2014/main" id="{19449E86-DA0E-2648-4576-100E0FFE2D2B}"/>
              </a:ext>
            </a:extLst>
          </p:cNvPr>
          <p:cNvPicPr>
            <a:picLocks noChangeAspect="1"/>
          </p:cNvPicPr>
          <p:nvPr/>
        </p:nvPicPr>
        <p:blipFill>
          <a:blip r:embed="rId2">
            <a:extLst>
              <a:ext uri="{28A0092B-C50C-407E-A947-70E740481C1C}">
                <a14:useLocalDpi xmlns:a14="http://schemas.microsoft.com/office/drawing/2010/main" val="0"/>
              </a:ext>
            </a:extLst>
          </a:blip>
          <a:srcRect t="25634" b="24522"/>
          <a:stretch>
            <a:fillRect/>
          </a:stretch>
        </p:blipFill>
        <p:spPr>
          <a:xfrm>
            <a:off x="81" y="-2489200"/>
            <a:ext cx="24383919" cy="16205200"/>
          </a:xfrm>
          <a:prstGeom prst="rect">
            <a:avLst/>
          </a:prstGeom>
          <a:noFill/>
        </p:spPr>
      </p:pic>
      <p:sp>
        <p:nvSpPr>
          <p:cNvPr id="172" name="Bridport Area Neighbourhood Plan 2020-2036"/>
          <p:cNvSpPr txBox="1">
            <a:spLocks noGrp="1"/>
          </p:cNvSpPr>
          <p:nvPr>
            <p:ph type="title"/>
          </p:nvPr>
        </p:nvSpPr>
        <p:spPr>
          <a:xfrm>
            <a:off x="1206500" y="7124700"/>
            <a:ext cx="21971000" cy="4648200"/>
          </a:xfrm>
        </p:spPr>
        <p:txBody>
          <a:bodyPr anchor="b">
            <a:normAutofit/>
          </a:bodyPr>
          <a:lstStyle/>
          <a:p>
            <a:r>
              <a:rPr dirty="0"/>
              <a:t>Bridport Area </a:t>
            </a:r>
            <a:r>
              <a:rPr dirty="0" err="1"/>
              <a:t>Neighbourhood</a:t>
            </a:r>
            <a:r>
              <a:rPr dirty="0"/>
              <a:t> Plan 2020-2036 </a:t>
            </a:r>
          </a:p>
        </p:txBody>
      </p:sp>
      <p:sp>
        <p:nvSpPr>
          <p:cNvPr id="171" name="Bridport Town &amp; Symondsbury Parish Councils                                                                October 2025"/>
          <p:cNvSpPr txBox="1">
            <a:spLocks noGrp="1"/>
          </p:cNvSpPr>
          <p:nvPr>
            <p:ph type="body" sz="quarter" idx="22"/>
          </p:nvPr>
        </p:nvSpPr>
        <p:spPr>
          <a:xfrm>
            <a:off x="803653" y="12759557"/>
            <a:ext cx="21968621" cy="636979"/>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marL="0" lvl="1" indent="457200" defTabSz="825500">
              <a:spcBef>
                <a:spcPts val="0"/>
              </a:spcBef>
              <a:spcAft>
                <a:spcPts val="600"/>
              </a:spcAft>
              <a:buSzTx/>
              <a:buNone/>
              <a:defRPr sz="3600" b="1"/>
            </a:pPr>
            <a:r>
              <a:rPr sz="3600" dirty="0">
                <a:solidFill>
                  <a:schemeClr val="bg1"/>
                </a:solidFill>
              </a:rPr>
              <a:t>Bridport Town &amp; </a:t>
            </a:r>
            <a:r>
              <a:rPr sz="3600" dirty="0" err="1">
                <a:solidFill>
                  <a:schemeClr val="bg1"/>
                </a:solidFill>
              </a:rPr>
              <a:t>Symondsbury</a:t>
            </a:r>
            <a:r>
              <a:rPr sz="3600" dirty="0">
                <a:solidFill>
                  <a:schemeClr val="bg1"/>
                </a:solidFill>
              </a:rPr>
              <a:t> Parish Councils                                                                October 2025</a:t>
            </a:r>
          </a:p>
        </p:txBody>
      </p:sp>
      <p:sp>
        <p:nvSpPr>
          <p:cNvPr id="173" name="Review 2025"/>
          <p:cNvSpPr txBox="1">
            <a:spLocks noGrp="1"/>
          </p:cNvSpPr>
          <p:nvPr>
            <p:ph type="body" sz="quarter" idx="1"/>
          </p:nvPr>
        </p:nvSpPr>
        <p:spPr>
          <a:xfrm>
            <a:off x="1206500" y="11609910"/>
            <a:ext cx="21971000" cy="830183"/>
          </a:xfrm>
        </p:spPr>
        <p:txBody>
          <a:bodyPr>
            <a:normAutofit/>
          </a:bodyPr>
          <a:lstStyle/>
          <a:p>
            <a:pPr>
              <a:lnSpc>
                <a:spcPct val="90000"/>
              </a:lnSpc>
              <a:spcAft>
                <a:spcPts val="600"/>
              </a:spcAft>
            </a:pPr>
            <a:r>
              <a:rPr lang="en-GB" sz="4800" dirty="0"/>
              <a:t>Review 2025                                     </a:t>
            </a:r>
            <a:r>
              <a:rPr lang="en-GB" sz="1800" dirty="0"/>
              <a:t>O</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roposed Policy Amendments:"/>
          <p:cNvSpPr txBox="1">
            <a:spLocks noGrp="1"/>
          </p:cNvSpPr>
          <p:nvPr>
            <p:ph type="body" idx="21"/>
          </p:nvPr>
        </p:nvSpPr>
        <p:spPr>
          <a:xfrm>
            <a:off x="1845824" y="1211484"/>
            <a:ext cx="15877168" cy="11980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096971">
              <a:lnSpc>
                <a:spcPct val="80000"/>
              </a:lnSpc>
              <a:defRPr sz="7310" spc="-146">
                <a:solidFill>
                  <a:srgbClr val="CB297B"/>
                </a:solidFill>
              </a:defRPr>
            </a:lvl1pPr>
          </a:lstStyle>
          <a:p>
            <a:r>
              <a:rPr dirty="0"/>
              <a:t>Proposed Policy Amendments:</a:t>
            </a:r>
          </a:p>
        </p:txBody>
      </p:sp>
      <p:sp>
        <p:nvSpPr>
          <p:cNvPr id="208" name="Slide bullet text"/>
          <p:cNvSpPr txBox="1">
            <a:spLocks noGrp="1"/>
          </p:cNvSpPr>
          <p:nvPr>
            <p:ph type="body" idx="1"/>
          </p:nvPr>
        </p:nvSpPr>
        <p:spPr>
          <a:prstGeom prst="rect">
            <a:avLst/>
          </a:prstGeom>
        </p:spPr>
        <p:txBody>
          <a:bodyPr/>
          <a:lstStyle>
            <a:lvl1pPr marL="0" indent="0"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lvl1pPr>
          </a:lstStyle>
          <a:p>
            <a:r>
              <a:t>  </a:t>
            </a:r>
          </a:p>
        </p:txBody>
      </p:sp>
      <p:graphicFrame>
        <p:nvGraphicFramePr>
          <p:cNvPr id="209" name="Table 1"/>
          <p:cNvGraphicFramePr/>
          <p:nvPr/>
        </p:nvGraphicFramePr>
        <p:xfrm>
          <a:off x="1845824" y="3243294"/>
          <a:ext cx="21141770" cy="9520106"/>
        </p:xfrm>
        <a:graphic>
          <a:graphicData uri="http://schemas.openxmlformats.org/drawingml/2006/table">
            <a:tbl>
              <a:tblPr firstRow="1">
                <a:tableStyleId>{4C3C2611-4C71-4FC5-86AE-919BDF0F9419}</a:tableStyleId>
              </a:tblPr>
              <a:tblGrid>
                <a:gridCol w="3010324">
                  <a:extLst>
                    <a:ext uri="{9D8B030D-6E8A-4147-A177-3AD203B41FA5}">
                      <a16:colId xmlns:a16="http://schemas.microsoft.com/office/drawing/2014/main" val="20000"/>
                    </a:ext>
                  </a:extLst>
                </a:gridCol>
                <a:gridCol w="18131446">
                  <a:extLst>
                    <a:ext uri="{9D8B030D-6E8A-4147-A177-3AD203B41FA5}">
                      <a16:colId xmlns:a16="http://schemas.microsoft.com/office/drawing/2014/main" val="20001"/>
                    </a:ext>
                  </a:extLst>
                </a:gridCol>
              </a:tblGrid>
              <a:tr h="1409901">
                <a:tc>
                  <a:txBody>
                    <a:bodyPr/>
                    <a:lstStyle/>
                    <a:p>
                      <a:pPr defTabSz="914400">
                        <a:defRPr b="0"/>
                      </a:pPr>
                      <a:r>
                        <a:rPr sz="3200" b="1"/>
                        <a:t>Policy</a:t>
                      </a:r>
                    </a:p>
                  </a:txBody>
                  <a:tcPr marL="50800" marR="50800" marT="50800" marB="50800" anchor="ctr" horzOverflow="overflow"/>
                </a:tc>
                <a:tc>
                  <a:txBody>
                    <a:bodyPr/>
                    <a:lstStyle/>
                    <a:p>
                      <a:pPr defTabSz="914400">
                        <a:defRPr sz="3200"/>
                      </a:pPr>
                      <a:r>
                        <a:t>Revised text (</a:t>
                      </a:r>
                      <a:r>
                        <a:rPr sz="2500" i="1">
                          <a:solidFill>
                            <a:schemeClr val="accent1"/>
                          </a:solidFill>
                        </a:rPr>
                        <a:t>italic</a:t>
                      </a:r>
                      <a:r>
                        <a:t>)</a:t>
                      </a:r>
                    </a:p>
                  </a:txBody>
                  <a:tcPr marL="50800" marR="50800" marT="50800" marB="50800" anchor="ctr" horzOverflow="overflow"/>
                </a:tc>
                <a:extLst>
                  <a:ext uri="{0D108BD9-81ED-4DB2-BD59-A6C34878D82A}">
                    <a16:rowId xmlns:a16="http://schemas.microsoft.com/office/drawing/2014/main" val="10000"/>
                  </a:ext>
                </a:extLst>
              </a:tr>
              <a:tr h="3109231">
                <a:tc>
                  <a:txBody>
                    <a:bodyPr/>
                    <a:lstStyle/>
                    <a:p>
                      <a:pPr defTabSz="914400"/>
                      <a:r>
                        <a:rPr sz="2800" dirty="0"/>
                        <a:t>Policy H4:
Housing Mix &amp;
Balanced
Community</a:t>
                      </a:r>
                    </a:p>
                  </a:txBody>
                  <a:tcPr marL="50800" marR="50800" marT="50800" marB="50800" anchor="ctr" horzOverflow="overflow"/>
                </a:tc>
                <a:tc>
                  <a:txBody>
                    <a:bodyPr/>
                    <a:lstStyle/>
                    <a:p>
                      <a:pPr algn="l" defTabSz="914400">
                        <a:defRPr sz="2800"/>
                      </a:pPr>
                      <a:r>
                        <a:rPr dirty="0"/>
                        <a:t>To ensure a balanced community, major housing applications will contain a mix of housing types and sizes to meet a range of needs. The preferred mix will be guided by the latest Bridport Area Housing Needs Assessment and its Supplement, and any subsequent changes to trends in household composition identified by the local planning authority.</a:t>
                      </a:r>
                    </a:p>
                    <a:p>
                      <a:pPr algn="l" defTabSz="914400">
                        <a:defRPr sz="2800" i="1">
                          <a:solidFill>
                            <a:schemeClr val="accent1"/>
                          </a:solidFill>
                        </a:defRPr>
                      </a:pPr>
                      <a:r>
                        <a:rPr dirty="0"/>
                        <a:t>To help shape a balanced future community, developments of smaller, lower-cost homes will be strongly preferred. Developments offering mainly 3-bedroom or greater properties will be opposed.</a:t>
                      </a:r>
                    </a:p>
                  </a:txBody>
                  <a:tcPr marL="50800" marR="50800" marT="50800" marB="50800" anchor="ctr" horzOverflow="overflow"/>
                </a:tc>
                <a:extLst>
                  <a:ext uri="{0D108BD9-81ED-4DB2-BD59-A6C34878D82A}">
                    <a16:rowId xmlns:a16="http://schemas.microsoft.com/office/drawing/2014/main" val="10001"/>
                  </a:ext>
                </a:extLst>
              </a:tr>
              <a:tr h="5000974">
                <a:tc>
                  <a:txBody>
                    <a:bodyPr/>
                    <a:lstStyle/>
                    <a:p>
                      <a:pPr defTabSz="914400"/>
                      <a:r>
                        <a:rPr sz="2800" dirty="0"/>
                        <a:t>Policy H5:
Sheltered or
Retirement
Home or Extra
Care Home
Developments</a:t>
                      </a:r>
                    </a:p>
                  </a:txBody>
                  <a:tcPr marL="50800" marR="50800" marT="50800" marB="50800" anchor="ctr" horzOverflow="overflow"/>
                </a:tc>
                <a:tc>
                  <a:txBody>
                    <a:bodyPr/>
                    <a:lstStyle/>
                    <a:p>
                      <a:pPr algn="l" defTabSz="914400">
                        <a:defRPr sz="2800"/>
                      </a:pPr>
                      <a:r>
                        <a:rPr dirty="0"/>
                        <a:t>A new or extended </a:t>
                      </a:r>
                      <a:r>
                        <a:rPr i="1" dirty="0">
                          <a:solidFill>
                            <a:schemeClr val="accent1"/>
                          </a:solidFill>
                        </a:rPr>
                        <a:t>Sheltered</a:t>
                      </a:r>
                      <a:r>
                        <a:rPr dirty="0"/>
                        <a:t>, Retirement or </a:t>
                      </a:r>
                      <a:r>
                        <a:rPr i="1" dirty="0">
                          <a:solidFill>
                            <a:schemeClr val="accent1"/>
                          </a:solidFill>
                        </a:rPr>
                        <a:t>Extra Care home</a:t>
                      </a:r>
                      <a:r>
                        <a:rPr dirty="0"/>
                        <a:t> development will:</a:t>
                      </a:r>
                    </a:p>
                    <a:p>
                      <a:pPr algn="l" defTabSz="914400">
                        <a:defRPr sz="2800"/>
                      </a:pPr>
                      <a:r>
                        <a:rPr dirty="0"/>
                        <a:t>1. </a:t>
                      </a:r>
                      <a:r>
                        <a:rPr i="1" dirty="0">
                          <a:solidFill>
                            <a:schemeClr val="accent1"/>
                          </a:solidFill>
                        </a:rPr>
                        <a:t>Location</a:t>
                      </a:r>
                    </a:p>
                    <a:p>
                      <a:pPr algn="l" defTabSz="914400">
                        <a:defRPr sz="2800"/>
                      </a:pPr>
                      <a:r>
                        <a:rPr dirty="0"/>
                        <a:t>a) Be located within a defined development boundary and be of an appropriate scale in relation to its setting.</a:t>
                      </a:r>
                    </a:p>
                    <a:p>
                      <a:pPr algn="l" defTabSz="914400">
                        <a:defRPr sz="2800"/>
                      </a:pPr>
                      <a:r>
                        <a:rPr dirty="0"/>
                        <a:t>b) Be located so as to afford reasonably level and easy access to shopping and social facilities whether on foot or by use of mobility scooter or similar, </a:t>
                      </a:r>
                      <a:r>
                        <a:rPr i="1" dirty="0">
                          <a:solidFill>
                            <a:schemeClr val="accent1"/>
                          </a:solidFill>
                        </a:rPr>
                        <a:t>except for</a:t>
                      </a:r>
                      <a:r>
                        <a:rPr dirty="0"/>
                        <a:t> </a:t>
                      </a:r>
                      <a:r>
                        <a:rPr i="1" dirty="0">
                          <a:solidFill>
                            <a:schemeClr val="accent1"/>
                          </a:solidFill>
                        </a:rPr>
                        <a:t>Extra Care homes where this restriction does not apply</a:t>
                      </a:r>
                      <a:r>
                        <a:rPr dirty="0"/>
                        <a:t>.</a:t>
                      </a:r>
                    </a:p>
                    <a:p>
                      <a:pPr algn="l" defTabSz="914400">
                        <a:defRPr sz="2800" i="1">
                          <a:solidFill>
                            <a:schemeClr val="accent1"/>
                          </a:solidFill>
                        </a:defRPr>
                      </a:pPr>
                      <a:r>
                        <a:rPr dirty="0"/>
                        <a:t>2. Need</a:t>
                      </a:r>
                    </a:p>
                    <a:p>
                      <a:pPr algn="l" defTabSz="914400">
                        <a:defRPr sz="2800"/>
                      </a:pPr>
                      <a:r>
                        <a:rPr i="1" dirty="0">
                          <a:solidFill>
                            <a:schemeClr val="accent1"/>
                          </a:solidFill>
                        </a:rPr>
                        <a:t>Be subject to</a:t>
                      </a:r>
                      <a:r>
                        <a:rPr dirty="0"/>
                        <a:t> a proven local need for the development in the </a:t>
                      </a:r>
                      <a:r>
                        <a:rPr dirty="0" err="1"/>
                        <a:t>neighbourhood</a:t>
                      </a:r>
                      <a:r>
                        <a:rPr dirty="0"/>
                        <a:t> plan area or its closely surrounding parishes.</a:t>
                      </a:r>
                    </a:p>
                    <a:p>
                      <a:pPr algn="l" defTabSz="914400">
                        <a:defRPr sz="2800" i="1">
                          <a:solidFill>
                            <a:schemeClr val="accent1"/>
                          </a:solidFill>
                        </a:defRPr>
                      </a:pPr>
                      <a:r>
                        <a:rPr dirty="0"/>
                        <a:t>3. Priority</a:t>
                      </a:r>
                    </a:p>
                    <a:p>
                      <a:pPr algn="l" defTabSz="914400">
                        <a:defRPr sz="2800" i="1">
                          <a:solidFill>
                            <a:schemeClr val="accent1"/>
                          </a:solidFill>
                        </a:defRPr>
                      </a:pPr>
                      <a:r>
                        <a:rPr dirty="0"/>
                        <a:t>Be given less priority than Affordable Housing except where the sheltered or retirement homes may be, in themselves, affordable.</a:t>
                      </a:r>
                    </a:p>
                  </a:txBody>
                  <a:tcPr marL="50800" marR="50800" marT="50800" marB="50800" anchor="ctr"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oposed Policy Amendments"/>
          <p:cNvSpPr txBox="1">
            <a:spLocks noGrp="1"/>
          </p:cNvSpPr>
          <p:nvPr>
            <p:ph type="body" idx="21"/>
          </p:nvPr>
        </p:nvSpPr>
        <p:spPr>
          <a:xfrm>
            <a:off x="1664388" y="1211484"/>
            <a:ext cx="13602320" cy="9347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lvl1pPr defTabSz="1609303">
              <a:lnSpc>
                <a:spcPct val="80000"/>
              </a:lnSpc>
              <a:defRPr sz="5610" spc="-112">
                <a:solidFill>
                  <a:srgbClr val="CB297B"/>
                </a:solidFill>
              </a:defRPr>
            </a:lvl1pPr>
          </a:lstStyle>
          <a:p>
            <a:r>
              <a:rPr sz="7200" dirty="0"/>
              <a:t>Proposed Policy Amendments</a:t>
            </a:r>
          </a:p>
        </p:txBody>
      </p:sp>
      <p:sp>
        <p:nvSpPr>
          <p:cNvPr id="212" name="Slide bullet text"/>
          <p:cNvSpPr txBox="1">
            <a:spLocks noGrp="1"/>
          </p:cNvSpPr>
          <p:nvPr>
            <p:ph type="body" idx="1"/>
          </p:nvPr>
        </p:nvSpPr>
        <p:spPr>
          <a:prstGeom prst="rect">
            <a:avLst/>
          </a:prstGeom>
        </p:spPr>
        <p:txBody>
          <a:bodyPr/>
          <a:lstStyle>
            <a:lvl1pPr marL="0" indent="0"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lvl1pPr>
          </a:lstStyle>
          <a:p>
            <a:r>
              <a:t>  </a:t>
            </a:r>
          </a:p>
        </p:txBody>
      </p:sp>
      <p:graphicFrame>
        <p:nvGraphicFramePr>
          <p:cNvPr id="213" name="Table 1"/>
          <p:cNvGraphicFramePr/>
          <p:nvPr>
            <p:extLst>
              <p:ext uri="{D42A27DB-BD31-4B8C-83A1-F6EECF244321}">
                <p14:modId xmlns:p14="http://schemas.microsoft.com/office/powerpoint/2010/main" val="4082791507"/>
              </p:ext>
            </p:extLst>
          </p:nvPr>
        </p:nvGraphicFramePr>
        <p:xfrm>
          <a:off x="1664388" y="2707802"/>
          <a:ext cx="21624237" cy="10640590"/>
        </p:xfrm>
        <a:graphic>
          <a:graphicData uri="http://schemas.openxmlformats.org/drawingml/2006/table">
            <a:tbl>
              <a:tblPr firstRow="1">
                <a:tableStyleId>{4C3C2611-4C71-4FC5-86AE-919BDF0F9419}</a:tableStyleId>
              </a:tblPr>
              <a:tblGrid>
                <a:gridCol w="4642411">
                  <a:extLst>
                    <a:ext uri="{9D8B030D-6E8A-4147-A177-3AD203B41FA5}">
                      <a16:colId xmlns:a16="http://schemas.microsoft.com/office/drawing/2014/main" val="20000"/>
                    </a:ext>
                  </a:extLst>
                </a:gridCol>
                <a:gridCol w="16981826">
                  <a:extLst>
                    <a:ext uri="{9D8B030D-6E8A-4147-A177-3AD203B41FA5}">
                      <a16:colId xmlns:a16="http://schemas.microsoft.com/office/drawing/2014/main" val="20001"/>
                    </a:ext>
                  </a:extLst>
                </a:gridCol>
              </a:tblGrid>
              <a:tr h="1397903">
                <a:tc>
                  <a:txBody>
                    <a:bodyPr/>
                    <a:lstStyle/>
                    <a:p>
                      <a:pPr defTabSz="914400">
                        <a:defRPr b="0"/>
                      </a:pPr>
                      <a:r>
                        <a:rPr sz="3200" b="1"/>
                        <a:t>Policy</a:t>
                      </a:r>
                    </a:p>
                  </a:txBody>
                  <a:tcPr marL="50800" marR="50800" marT="50800" marB="50800" anchor="ctr" horzOverflow="overflow"/>
                </a:tc>
                <a:tc>
                  <a:txBody>
                    <a:bodyPr/>
                    <a:lstStyle/>
                    <a:p>
                      <a:pPr defTabSz="914400">
                        <a:defRPr sz="3200"/>
                      </a:pPr>
                      <a:r>
                        <a:rPr dirty="0"/>
                        <a:t>Revised text (</a:t>
                      </a:r>
                      <a:r>
                        <a:rPr sz="2500" i="1" dirty="0">
                          <a:solidFill>
                            <a:schemeClr val="accent1"/>
                          </a:solidFill>
                        </a:rPr>
                        <a:t>italic</a:t>
                      </a:r>
                      <a:r>
                        <a:rPr dirty="0"/>
                        <a:t>)</a:t>
                      </a:r>
                    </a:p>
                  </a:txBody>
                  <a:tcPr marL="50800" marR="50800" marT="50800" marB="50800" anchor="ctr" horzOverflow="overflow"/>
                </a:tc>
                <a:extLst>
                  <a:ext uri="{0D108BD9-81ED-4DB2-BD59-A6C34878D82A}">
                    <a16:rowId xmlns:a16="http://schemas.microsoft.com/office/drawing/2014/main" val="10000"/>
                  </a:ext>
                </a:extLst>
              </a:tr>
              <a:tr h="2503829">
                <a:tc>
                  <a:txBody>
                    <a:bodyPr/>
                    <a:lstStyle/>
                    <a:p>
                      <a:pPr defTabSz="914400"/>
                      <a:r>
                        <a:rPr sz="2800" dirty="0"/>
                        <a:t>Policy CF1</a:t>
                      </a:r>
                    </a:p>
                  </a:txBody>
                  <a:tcPr marL="50800" marR="50800" marT="50800" marB="50800" anchor="ctr" horzOverflow="overflow"/>
                </a:tc>
                <a:tc>
                  <a:txBody>
                    <a:bodyPr/>
                    <a:lstStyle/>
                    <a:p>
                      <a:pPr algn="l" defTabSz="914400">
                        <a:defRPr sz="2800"/>
                      </a:pPr>
                      <a:r>
                        <a:rPr dirty="0"/>
                        <a:t>Addition to list of:</a:t>
                      </a:r>
                    </a:p>
                    <a:p>
                      <a:pPr algn="l" defTabSz="914400">
                        <a:defRPr sz="2800" i="1">
                          <a:solidFill>
                            <a:schemeClr val="accent1"/>
                          </a:solidFill>
                        </a:defRPr>
                      </a:pPr>
                      <a:r>
                        <a:rPr dirty="0"/>
                        <a:t>Assembly Rooms</a:t>
                      </a:r>
                    </a:p>
                    <a:p>
                      <a:pPr algn="l" defTabSz="914400">
                        <a:defRPr sz="2800" i="1">
                          <a:solidFill>
                            <a:schemeClr val="accent1"/>
                          </a:solidFill>
                        </a:defRPr>
                      </a:pPr>
                      <a:r>
                        <a:rPr dirty="0"/>
                        <a:t>British Legion Hall</a:t>
                      </a:r>
                    </a:p>
                    <a:p>
                      <a:pPr algn="l" defTabSz="914400">
                        <a:defRPr sz="2800" i="1">
                          <a:solidFill>
                            <a:schemeClr val="accent1"/>
                          </a:solidFill>
                        </a:defRPr>
                      </a:pPr>
                      <a:r>
                        <a:rPr dirty="0"/>
                        <a:t>Masonic Hall</a:t>
                      </a:r>
                    </a:p>
                    <a:p>
                      <a:pPr algn="l" defTabSz="914400">
                        <a:defRPr sz="2800" i="1">
                          <a:solidFill>
                            <a:schemeClr val="accent1"/>
                          </a:solidFill>
                        </a:defRPr>
                      </a:pPr>
                      <a:r>
                        <a:rPr dirty="0" err="1"/>
                        <a:t>Hazelmead</a:t>
                      </a:r>
                      <a:r>
                        <a:rPr dirty="0"/>
                        <a:t> Common House</a:t>
                      </a:r>
                    </a:p>
                  </a:txBody>
                  <a:tcPr marL="50800" marR="50800" marT="50800" marB="50800" anchor="ctr" horzOverflow="overflow"/>
                </a:tc>
                <a:extLst>
                  <a:ext uri="{0D108BD9-81ED-4DB2-BD59-A6C34878D82A}">
                    <a16:rowId xmlns:a16="http://schemas.microsoft.com/office/drawing/2014/main" val="10001"/>
                  </a:ext>
                </a:extLst>
              </a:tr>
              <a:tr h="3120138">
                <a:tc>
                  <a:txBody>
                    <a:bodyPr/>
                    <a:lstStyle/>
                    <a:p>
                      <a:pPr defTabSz="914400"/>
                      <a:r>
                        <a:rPr sz="2800" dirty="0"/>
                        <a:t>Policy L1
Green</a:t>
                      </a:r>
                      <a:r>
                        <a:rPr lang="en-GB" sz="2800" dirty="0"/>
                        <a:t> </a:t>
                      </a:r>
                      <a:r>
                        <a:rPr sz="2800" dirty="0"/>
                        <a:t>Corridors,
Footpaths,
Surrounding</a:t>
                      </a:r>
                      <a:r>
                        <a:rPr lang="en-GB" sz="2800" dirty="0"/>
                        <a:t> </a:t>
                      </a:r>
                      <a:r>
                        <a:rPr sz="2800" dirty="0"/>
                        <a:t>Hills &amp;
Skylines</a:t>
                      </a:r>
                    </a:p>
                  </a:txBody>
                  <a:tcPr marL="50800" marR="50800" marT="50800" marB="50800" anchor="ctr" horzOverflow="overflow"/>
                </a:tc>
                <a:tc>
                  <a:txBody>
                    <a:bodyPr/>
                    <a:lstStyle/>
                    <a:p>
                      <a:pPr algn="l" defTabSz="914400">
                        <a:defRPr sz="2800"/>
                      </a:pPr>
                      <a:r>
                        <a:rPr dirty="0"/>
                        <a:t>1. Proposals must preserve and enhance the natural beauty of the </a:t>
                      </a:r>
                      <a:r>
                        <a:rPr i="1" dirty="0">
                          <a:solidFill>
                            <a:schemeClr val="accent1"/>
                          </a:solidFill>
                        </a:rPr>
                        <a:t>Dorset National Landscape</a:t>
                      </a:r>
                      <a:r>
                        <a:rPr dirty="0"/>
                        <a:t>…</a:t>
                      </a:r>
                    </a:p>
                    <a:p>
                      <a:pPr algn="l" defTabSz="914400">
                        <a:defRPr sz="2800"/>
                      </a:pPr>
                      <a:r>
                        <a:rPr dirty="0"/>
                        <a:t>2. Proposals that do not preserve and enhance the </a:t>
                      </a:r>
                      <a:r>
                        <a:rPr i="1" dirty="0">
                          <a:solidFill>
                            <a:schemeClr val="accent1"/>
                          </a:solidFill>
                        </a:rPr>
                        <a:t>Dorset National Landscape</a:t>
                      </a:r>
                      <a:r>
                        <a:rPr dirty="0"/>
                        <a:t> will be refused.</a:t>
                      </a:r>
                    </a:p>
                  </a:txBody>
                  <a:tcPr marL="50800" marR="50800" marT="50800" marB="50800" anchor="ctr" horzOverflow="overflow"/>
                </a:tc>
                <a:extLst>
                  <a:ext uri="{0D108BD9-81ED-4DB2-BD59-A6C34878D82A}">
                    <a16:rowId xmlns:a16="http://schemas.microsoft.com/office/drawing/2014/main" val="10002"/>
                  </a:ext>
                </a:extLst>
              </a:tr>
              <a:tr h="3618720">
                <a:tc>
                  <a:txBody>
                    <a:bodyPr/>
                    <a:lstStyle/>
                    <a:p>
                      <a:pPr defTabSz="914400"/>
                      <a:r>
                        <a:rPr sz="2800" dirty="0"/>
                        <a:t>Policy L2
Biodiversity</a:t>
                      </a:r>
                    </a:p>
                  </a:txBody>
                  <a:tcPr marL="50800" marR="50800" marT="50800" marB="50800" anchor="ctr" horzOverflow="overflow"/>
                </a:tc>
                <a:tc>
                  <a:txBody>
                    <a:bodyPr/>
                    <a:lstStyle/>
                    <a:p>
                      <a:pPr algn="l" defTabSz="914400">
                        <a:defRPr sz="2800"/>
                      </a:pPr>
                      <a:r>
                        <a:rPr dirty="0">
                          <a:solidFill>
                            <a:schemeClr val="accent1"/>
                          </a:solidFill>
                        </a:rPr>
                        <a:t>1. </a:t>
                      </a:r>
                      <a:r>
                        <a:rPr i="1" dirty="0">
                          <a:solidFill>
                            <a:schemeClr val="accent1"/>
                          </a:solidFill>
                        </a:rPr>
                        <a:t>Development proposals that meet the mandatory biodiversity net gain (BNG) requirements*, will need to use the BNG metric tool to demonstrate how they will deliver habitat improvement to benefit biodiversity. Where feasible developers are encouraged to seek biodiversity gains over and above the 10% mandated by government.</a:t>
                      </a:r>
                    </a:p>
                    <a:p>
                      <a:pPr algn="l" defTabSz="914400">
                        <a:defRPr sz="2800" i="1">
                          <a:solidFill>
                            <a:schemeClr val="accent1"/>
                          </a:solidFill>
                        </a:defRPr>
                      </a:pPr>
                      <a:r>
                        <a:rPr dirty="0"/>
                        <a:t>3. New developments will be encouraged to consider creating new or enhancing existing habitats, such as incorporating ‘swift bricks’ and bat boxes in developments over 5 </a:t>
                      </a:r>
                      <a:r>
                        <a:rPr dirty="0" err="1"/>
                        <a:t>metres</a:t>
                      </a:r>
                      <a:r>
                        <a:rPr dirty="0"/>
                        <a:t> or providing safe routes for hedgehogs between different areas of habitat or providing green roofs, green walls, street trees or sustainable drainage systems.</a:t>
                      </a:r>
                    </a:p>
                  </a:txBody>
                  <a:tcPr marL="50800" marR="50800" marT="50800" marB="50800" anchor="ctr" horzOverflow="overflow"/>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roposed Policy Amendments:"/>
          <p:cNvSpPr txBox="1">
            <a:spLocks noGrp="1"/>
          </p:cNvSpPr>
          <p:nvPr>
            <p:ph type="body" idx="21"/>
          </p:nvPr>
        </p:nvSpPr>
        <p:spPr>
          <a:xfrm>
            <a:off x="1785788" y="1342050"/>
            <a:ext cx="14271968" cy="9347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lvl1pPr defTabSz="1609303">
              <a:lnSpc>
                <a:spcPct val="80000"/>
              </a:lnSpc>
              <a:defRPr sz="5610" spc="-112">
                <a:solidFill>
                  <a:srgbClr val="CB297B"/>
                </a:solidFill>
              </a:defRPr>
            </a:lvl1pPr>
          </a:lstStyle>
          <a:p>
            <a:r>
              <a:rPr sz="7200" dirty="0"/>
              <a:t>Proposed Policy Amendments:</a:t>
            </a:r>
          </a:p>
        </p:txBody>
      </p:sp>
      <p:sp>
        <p:nvSpPr>
          <p:cNvPr id="216" name="Slide bullet text"/>
          <p:cNvSpPr txBox="1">
            <a:spLocks noGrp="1"/>
          </p:cNvSpPr>
          <p:nvPr>
            <p:ph type="body" idx="1"/>
          </p:nvPr>
        </p:nvSpPr>
        <p:spPr>
          <a:prstGeom prst="rect">
            <a:avLst/>
          </a:prstGeom>
        </p:spPr>
        <p:txBody>
          <a:bodyPr/>
          <a:lstStyle>
            <a:lvl1pPr marL="0" indent="0"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lvl1pPr>
          </a:lstStyle>
          <a:p>
            <a:r>
              <a:t>  </a:t>
            </a:r>
          </a:p>
        </p:txBody>
      </p:sp>
      <p:graphicFrame>
        <p:nvGraphicFramePr>
          <p:cNvPr id="217" name="Table 1"/>
          <p:cNvGraphicFramePr/>
          <p:nvPr/>
        </p:nvGraphicFramePr>
        <p:xfrm>
          <a:off x="1785788" y="2934054"/>
          <a:ext cx="20812422" cy="9729233"/>
        </p:xfrm>
        <a:graphic>
          <a:graphicData uri="http://schemas.openxmlformats.org/drawingml/2006/table">
            <a:tbl>
              <a:tblPr firstRow="1">
                <a:tableStyleId>{4C3C2611-4C71-4FC5-86AE-919BDF0F9419}</a:tableStyleId>
              </a:tblPr>
              <a:tblGrid>
                <a:gridCol w="3048102">
                  <a:extLst>
                    <a:ext uri="{9D8B030D-6E8A-4147-A177-3AD203B41FA5}">
                      <a16:colId xmlns:a16="http://schemas.microsoft.com/office/drawing/2014/main" val="20000"/>
                    </a:ext>
                  </a:extLst>
                </a:gridCol>
                <a:gridCol w="17764320">
                  <a:extLst>
                    <a:ext uri="{9D8B030D-6E8A-4147-A177-3AD203B41FA5}">
                      <a16:colId xmlns:a16="http://schemas.microsoft.com/office/drawing/2014/main" val="20001"/>
                    </a:ext>
                  </a:extLst>
                </a:gridCol>
              </a:tblGrid>
              <a:tr h="1864271">
                <a:tc>
                  <a:txBody>
                    <a:bodyPr/>
                    <a:lstStyle/>
                    <a:p>
                      <a:pPr defTabSz="914400">
                        <a:defRPr b="0"/>
                      </a:pPr>
                      <a:r>
                        <a:rPr sz="3200" b="1"/>
                        <a:t>Policy</a:t>
                      </a:r>
                    </a:p>
                  </a:txBody>
                  <a:tcPr marL="50800" marR="50800" marT="50800" marB="50800" anchor="ctr" horzOverflow="overflow"/>
                </a:tc>
                <a:tc>
                  <a:txBody>
                    <a:bodyPr/>
                    <a:lstStyle/>
                    <a:p>
                      <a:pPr defTabSz="914400">
                        <a:defRPr sz="3200"/>
                      </a:pPr>
                      <a:r>
                        <a:t>Revised text (</a:t>
                      </a:r>
                      <a:r>
                        <a:rPr sz="2500" i="1">
                          <a:solidFill>
                            <a:schemeClr val="accent1"/>
                          </a:solidFill>
                        </a:rPr>
                        <a:t>italic</a:t>
                      </a:r>
                      <a:r>
                        <a:t>)</a:t>
                      </a:r>
                    </a:p>
                  </a:txBody>
                  <a:tcPr marL="50800" marR="50800" marT="50800" marB="50800" anchor="ctr" horzOverflow="overflow"/>
                </a:tc>
                <a:extLst>
                  <a:ext uri="{0D108BD9-81ED-4DB2-BD59-A6C34878D82A}">
                    <a16:rowId xmlns:a16="http://schemas.microsoft.com/office/drawing/2014/main" val="10000"/>
                  </a:ext>
                </a:extLst>
              </a:tr>
              <a:tr h="4039858">
                <a:tc>
                  <a:txBody>
                    <a:bodyPr/>
                    <a:lstStyle/>
                    <a:p>
                      <a:pPr defTabSz="914400"/>
                      <a:r>
                        <a:rPr sz="2800"/>
                        <a:t>Policy L3
Local Green
Spaces</a:t>
                      </a:r>
                    </a:p>
                  </a:txBody>
                  <a:tcPr marL="50800" marR="50800" marT="50800" marB="50800" anchor="ctr" horzOverflow="overflow"/>
                </a:tc>
                <a:tc>
                  <a:txBody>
                    <a:bodyPr/>
                    <a:lstStyle/>
                    <a:p>
                      <a:pPr algn="l" defTabSz="914400">
                        <a:defRPr sz="3900"/>
                      </a:pPr>
                      <a:r>
                        <a:t>Area N </a:t>
                      </a:r>
                    </a:p>
                    <a:p>
                      <a:pPr algn="l" defTabSz="914400">
                        <a:defRPr sz="3900"/>
                      </a:pPr>
                      <a:r>
                        <a:rPr i="1">
                          <a:solidFill>
                            <a:schemeClr val="accent1"/>
                          </a:solidFill>
                        </a:rPr>
                        <a:t>Peter Foote Play Area replaced with a new, larger area called Riverside Corridor.</a:t>
                      </a:r>
                    </a:p>
                  </a:txBody>
                  <a:tcPr marL="50800" marR="50800" marT="50800" marB="50800" anchor="ctr" horzOverflow="overflow"/>
                </a:tc>
                <a:extLst>
                  <a:ext uri="{0D108BD9-81ED-4DB2-BD59-A6C34878D82A}">
                    <a16:rowId xmlns:a16="http://schemas.microsoft.com/office/drawing/2014/main" val="10001"/>
                  </a:ext>
                </a:extLst>
              </a:tr>
              <a:tr h="3825104">
                <a:tc>
                  <a:txBody>
                    <a:bodyPr/>
                    <a:lstStyle/>
                    <a:p>
                      <a:pPr defTabSz="914400"/>
                      <a:r>
                        <a:rPr sz="2800"/>
                        <a:t>Policy D9:
Environmental
performance
(see also
Policies CC2,
CC3)</a:t>
                      </a:r>
                    </a:p>
                  </a:txBody>
                  <a:tcPr marL="50800" marR="50800" marT="50800" marB="50800" anchor="ctr" horzOverflow="overflow"/>
                </a:tc>
                <a:tc>
                  <a:txBody>
                    <a:bodyPr/>
                    <a:lstStyle/>
                    <a:p>
                      <a:pPr algn="l" defTabSz="914400"/>
                      <a:r>
                        <a:rPr sz="3900" i="1">
                          <a:solidFill>
                            <a:schemeClr val="accent1"/>
                          </a:solidFill>
                        </a:rPr>
                        <a:t>g) Designing homes to meet Building Regulations Part M4(2) category 2: Accessible and Adaptable dwellings.</a:t>
                      </a:r>
                    </a:p>
                  </a:txBody>
                  <a:tcPr marL="50800" marR="50800" marT="50800" marB="50800" anchor="ctr"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gulation 14 Consultation"/>
          <p:cNvSpPr txBox="1">
            <a:spLocks noGrp="1"/>
          </p:cNvSpPr>
          <p:nvPr>
            <p:ph type="title"/>
          </p:nvPr>
        </p:nvSpPr>
        <p:spPr>
          <a:prstGeom prst="rect">
            <a:avLst/>
          </a:prstGeom>
        </p:spPr>
        <p:txBody>
          <a:bodyPr/>
          <a:lstStyle/>
          <a:p>
            <a:r>
              <a:rPr dirty="0"/>
              <a:t>Regulation 14 Consultation</a:t>
            </a:r>
          </a:p>
        </p:txBody>
      </p:sp>
      <p:sp>
        <p:nvSpPr>
          <p:cNvPr id="220" name="The revised BANP is out for public comment"/>
          <p:cNvSpPr txBox="1">
            <a:spLocks noGrp="1"/>
          </p:cNvSpPr>
          <p:nvPr>
            <p:ph type="body" idx="21"/>
          </p:nvPr>
        </p:nvSpPr>
        <p:spPr>
          <a:xfrm>
            <a:off x="1206500" y="2245962"/>
            <a:ext cx="9543276" cy="200254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The revised BANP is out for</a:t>
            </a:r>
            <a:r>
              <a:rPr lang="en-GB" dirty="0"/>
              <a:t>   </a:t>
            </a:r>
            <a:r>
              <a:rPr dirty="0"/>
              <a:t>public comment</a:t>
            </a:r>
          </a:p>
        </p:txBody>
      </p:sp>
      <p:sp>
        <p:nvSpPr>
          <p:cNvPr id="221" name="It is a requirement that revised neighbourhood plans be made available for comment by the public and a wide range of statutory and non statuary organisations.…"/>
          <p:cNvSpPr txBox="1">
            <a:spLocks noGrp="1"/>
          </p:cNvSpPr>
          <p:nvPr>
            <p:ph type="body" idx="1"/>
          </p:nvPr>
        </p:nvSpPr>
        <p:spPr>
          <a:prstGeom prst="rect">
            <a:avLst/>
          </a:prstGeom>
        </p:spPr>
        <p:txBody>
          <a:bodyPr>
            <a:normAutofit/>
          </a:bodyPr>
          <a:lstStyle/>
          <a:p>
            <a:pPr marL="573023" indent="-573023" defTabSz="2292038">
              <a:spcBef>
                <a:spcPts val="4200"/>
              </a:spcBef>
              <a:defRPr sz="4512"/>
            </a:pPr>
            <a:r>
              <a:rPr dirty="0"/>
              <a:t>It is a requirement that revised </a:t>
            </a:r>
            <a:r>
              <a:rPr dirty="0" err="1"/>
              <a:t>neighbourhood</a:t>
            </a:r>
            <a:r>
              <a:rPr dirty="0"/>
              <a:t> plans</a:t>
            </a:r>
            <a:r>
              <a:rPr lang="en-GB" dirty="0"/>
              <a:t>                                     </a:t>
            </a:r>
            <a:r>
              <a:rPr dirty="0"/>
              <a:t> be made</a:t>
            </a:r>
            <a:r>
              <a:rPr lang="en-GB" dirty="0"/>
              <a:t> </a:t>
            </a:r>
            <a:r>
              <a:rPr dirty="0"/>
              <a:t>available for comment by the public and a wide</a:t>
            </a:r>
            <a:r>
              <a:rPr lang="en-GB" dirty="0"/>
              <a:t>                                                  </a:t>
            </a:r>
            <a:r>
              <a:rPr dirty="0"/>
              <a:t> range of statutory and non statuary </a:t>
            </a:r>
            <a:r>
              <a:rPr dirty="0" err="1"/>
              <a:t>organisations</a:t>
            </a:r>
            <a:r>
              <a:rPr dirty="0"/>
              <a:t>.</a:t>
            </a:r>
          </a:p>
          <a:p>
            <a:pPr marL="573023" indent="-573023" defTabSz="2292038">
              <a:spcBef>
                <a:spcPts val="4200"/>
              </a:spcBef>
              <a:defRPr sz="4512"/>
            </a:pPr>
            <a:r>
              <a:rPr dirty="0"/>
              <a:t>The revised BANP consultation is open between </a:t>
            </a:r>
            <a:r>
              <a:rPr b="1" dirty="0"/>
              <a:t>Oct 18th - December </a:t>
            </a:r>
            <a:r>
              <a:rPr lang="en-GB" b="1"/>
              <a:t>30th</a:t>
            </a:r>
            <a:r>
              <a:rPr b="1"/>
              <a:t> </a:t>
            </a:r>
            <a:r>
              <a:rPr b="1" dirty="0"/>
              <a:t>2025</a:t>
            </a:r>
            <a:r>
              <a:rPr dirty="0"/>
              <a:t>.</a:t>
            </a:r>
          </a:p>
          <a:p>
            <a:pPr marL="573023" indent="-573023" defTabSz="2292038">
              <a:spcBef>
                <a:spcPts val="4200"/>
              </a:spcBef>
              <a:defRPr sz="4512"/>
            </a:pPr>
            <a:r>
              <a:rPr dirty="0"/>
              <a:t>An online questionnaire is available for comments - </a:t>
            </a:r>
            <a:r>
              <a:rPr lang="en-GB" dirty="0"/>
              <a:t>p</a:t>
            </a:r>
            <a:r>
              <a:rPr dirty="0"/>
              <a:t>aper copies are available from Bridport TIC/BTC Offices at Mountfield and from </a:t>
            </a:r>
            <a:r>
              <a:rPr dirty="0" err="1"/>
              <a:t>Symondsbury</a:t>
            </a:r>
            <a:r>
              <a:rPr dirty="0"/>
              <a:t> Parish Council.</a:t>
            </a:r>
          </a:p>
          <a:p>
            <a:pPr marL="573023" indent="-573023" defTabSz="2292038">
              <a:spcBef>
                <a:spcPts val="4200"/>
              </a:spcBef>
              <a:defRPr sz="4512"/>
            </a:pPr>
            <a:r>
              <a:rPr dirty="0"/>
              <a:t>Public meetings to discuss the revised BANP will be held throughout Oct/Dec. ( see BANP Poster)</a:t>
            </a:r>
          </a:p>
          <a:p>
            <a:pPr marL="573023" indent="-573023" defTabSz="2292038">
              <a:spcBef>
                <a:spcPts val="4200"/>
              </a:spcBef>
              <a:defRPr sz="4512"/>
            </a:pPr>
            <a:r>
              <a:rPr dirty="0"/>
              <a:t>For enquiries regarding the BANP Review email: </a:t>
            </a:r>
            <a:r>
              <a:rPr u="sng" dirty="0">
                <a:hlinkClick r:id="rId2"/>
              </a:rPr>
              <a:t>enquiries@bridport-tc.gov.uk</a:t>
            </a:r>
          </a:p>
        </p:txBody>
      </p:sp>
      <p:pic>
        <p:nvPicPr>
          <p:cNvPr id="3" name="Picture 2" descr="Person writing on notebook">
            <a:extLst>
              <a:ext uri="{FF2B5EF4-FFF2-40B4-BE49-F238E27FC236}">
                <a16:creationId xmlns:a16="http://schemas.microsoft.com/office/drawing/2014/main" id="{E6ABE08D-A3E9-C7FF-D2CE-7F97766E4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132" y="929263"/>
            <a:ext cx="8307226" cy="450295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BANP has been influential within the planning process since 2020"/>
          <p:cNvSpPr txBox="1">
            <a:spLocks noGrp="1"/>
          </p:cNvSpPr>
          <p:nvPr>
            <p:ph type="body" sz="quarter" idx="21"/>
          </p:nvPr>
        </p:nvSpPr>
        <p:spPr>
          <a:xfrm>
            <a:off x="1206500" y="3777954"/>
            <a:ext cx="9779000" cy="934779"/>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a:lnSpc>
                <a:spcPct val="90000"/>
              </a:lnSpc>
              <a:spcAft>
                <a:spcPts val="600"/>
              </a:spcAft>
            </a:pPr>
            <a:r>
              <a:rPr sz="4800" dirty="0"/>
              <a:t>BANP has been influential within the planning process since 2020</a:t>
            </a:r>
          </a:p>
        </p:txBody>
      </p:sp>
      <p:sp>
        <p:nvSpPr>
          <p:cNvPr id="177" name="The Bridport Area Neighbourhood Plan 2020-2036 (BANP) has been a valuable resource for the local community and has been drawn on extensively in planning related matters.…"/>
          <p:cNvSpPr txBox="1">
            <a:spLocks noGrp="1"/>
          </p:cNvSpPr>
          <p:nvPr>
            <p:ph type="body" sz="half" idx="1"/>
          </p:nvPr>
        </p:nvSpPr>
        <p:spPr>
          <a:xfrm>
            <a:off x="1206500" y="6103087"/>
            <a:ext cx="9610183" cy="4019108"/>
          </a:xfrm>
        </p:spPr>
        <p:txBody>
          <a:bodyPr>
            <a:normAutofit fontScale="92500" lnSpcReduction="10000"/>
          </a:bodyPr>
          <a:lstStyle/>
          <a:p>
            <a:pPr marL="0" indent="0">
              <a:buNone/>
              <a:defRPr sz="5400"/>
            </a:pPr>
            <a:r>
              <a:rPr lang="en-GB" sz="5200" dirty="0"/>
              <a:t>The Bridport Area Neighbourhood Plan 2020-2036 (BANP) has been a valuable resource for the local community and has been drawn on extensively in planning related matters. </a:t>
            </a:r>
          </a:p>
          <a:p>
            <a:pPr marL="0" indent="0">
              <a:buNone/>
              <a:defRPr sz="5400"/>
            </a:pPr>
            <a:endParaRPr lang="en-GB" dirty="0"/>
          </a:p>
          <a:p>
            <a:pPr marL="0" indent="0">
              <a:buNone/>
              <a:defRPr sz="5400"/>
            </a:pPr>
            <a:endParaRPr lang="en-GB" dirty="0"/>
          </a:p>
          <a:p>
            <a:pPr marL="609600" indent="-609600">
              <a:defRPr sz="5400"/>
            </a:pPr>
            <a:endParaRPr lang="en-GB" sz="4400" u="sng" dirty="0">
              <a:hlinkClick r:id="rId2"/>
            </a:endParaRPr>
          </a:p>
        </p:txBody>
      </p:sp>
      <p:pic>
        <p:nvPicPr>
          <p:cNvPr id="3" name="Picture 2" descr="A row of houses with solar panels on the roof&#10;&#10;AI-generated content may be incorrect.">
            <a:extLst>
              <a:ext uri="{FF2B5EF4-FFF2-40B4-BE49-F238E27FC236}">
                <a16:creationId xmlns:a16="http://schemas.microsoft.com/office/drawing/2014/main" id="{221CF339-9F4D-4FF7-E22D-B8959FCB7BB9}"/>
              </a:ext>
            </a:extLst>
          </p:cNvPr>
          <p:cNvPicPr>
            <a:picLocks noChangeAspect="1"/>
          </p:cNvPicPr>
          <p:nvPr/>
        </p:nvPicPr>
        <p:blipFill>
          <a:blip r:embed="rId3">
            <a:extLst>
              <a:ext uri="{28A0092B-C50C-407E-A947-70E740481C1C}">
                <a14:useLocalDpi xmlns:a14="http://schemas.microsoft.com/office/drawing/2010/main" val="0"/>
              </a:ext>
            </a:extLst>
          </a:blip>
          <a:srcRect l="464" r="11730" b="-1"/>
          <a:stretch>
            <a:fillRect/>
          </a:stretch>
        </p:blipFill>
        <p:spPr>
          <a:xfrm>
            <a:off x="11519326" y="1301529"/>
            <a:ext cx="12108833" cy="9205221"/>
          </a:xfrm>
          <a:prstGeom prst="rect">
            <a:avLst/>
          </a:prstGeom>
          <a:noFill/>
        </p:spPr>
      </p:pic>
      <p:sp>
        <p:nvSpPr>
          <p:cNvPr id="175" name="Neighbourhood Plans are valuable resources"/>
          <p:cNvSpPr txBox="1">
            <a:spLocks noGrp="1"/>
          </p:cNvSpPr>
          <p:nvPr>
            <p:ph type="title"/>
          </p:nvPr>
        </p:nvSpPr>
        <p:spPr>
          <a:xfrm>
            <a:off x="1206500" y="952500"/>
            <a:ext cx="9779000" cy="1435100"/>
          </a:xfrm>
        </p:spPr>
        <p:txBody>
          <a:bodyPr>
            <a:noAutofit/>
          </a:bodyPr>
          <a:lstStyle>
            <a:lvl1pPr defTabSz="2389572">
              <a:defRPr sz="8330" spc="-166"/>
            </a:lvl1pPr>
          </a:lstStyle>
          <a:p>
            <a:r>
              <a:rPr lang="en-GB" sz="7200" dirty="0"/>
              <a:t>Neighbourhood Plans are valuable resources </a:t>
            </a:r>
          </a:p>
        </p:txBody>
      </p:sp>
      <p:sp>
        <p:nvSpPr>
          <p:cNvPr id="4" name="TextBox 3">
            <a:extLst>
              <a:ext uri="{FF2B5EF4-FFF2-40B4-BE49-F238E27FC236}">
                <a16:creationId xmlns:a16="http://schemas.microsoft.com/office/drawing/2014/main" id="{C07DC8E7-8ED7-586C-27F5-4E78AE8C7C27}"/>
              </a:ext>
            </a:extLst>
          </p:cNvPr>
          <p:cNvSpPr txBox="1"/>
          <p:nvPr/>
        </p:nvSpPr>
        <p:spPr>
          <a:xfrm>
            <a:off x="1449659" y="11125400"/>
            <a:ext cx="22369345" cy="12336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09600" indent="-609600">
              <a:defRPr sz="5400"/>
            </a:pPr>
            <a:r>
              <a:rPr lang="en-GB" sz="4000" dirty="0"/>
              <a:t>See Annual Monitoring Reviews: </a:t>
            </a:r>
            <a:r>
              <a:rPr lang="en-GB" sz="4000" u="sng" dirty="0">
                <a:hlinkClick r:id="rId2"/>
              </a:rPr>
              <a:t>https://www.bridport-tc.gov.uk/projects/neighbourhood-plan/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A first ‘light’ review was approved by the JCC"/>
          <p:cNvSpPr txBox="1">
            <a:spLocks noGrp="1"/>
          </p:cNvSpPr>
          <p:nvPr>
            <p:ph type="body" sz="quarter" idx="21"/>
          </p:nvPr>
        </p:nvSpPr>
        <p:spPr>
          <a:xfrm>
            <a:off x="1206499" y="2979845"/>
            <a:ext cx="11349773" cy="1659062"/>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a:lnSpc>
                <a:spcPct val="90000"/>
              </a:lnSpc>
              <a:spcAft>
                <a:spcPts val="600"/>
              </a:spcAft>
            </a:pPr>
            <a:r>
              <a:rPr sz="4800" dirty="0"/>
              <a:t>A first ‘light’ review was approved by the J</a:t>
            </a:r>
            <a:r>
              <a:rPr lang="en-GB" sz="4800" dirty="0" err="1"/>
              <a:t>oint</a:t>
            </a:r>
            <a:r>
              <a:rPr lang="en-GB" sz="4800" dirty="0"/>
              <a:t> </a:t>
            </a:r>
            <a:r>
              <a:rPr sz="4800" dirty="0"/>
              <a:t>C</a:t>
            </a:r>
            <a:r>
              <a:rPr lang="en-GB" sz="4800" dirty="0" err="1"/>
              <a:t>ouncils</a:t>
            </a:r>
            <a:r>
              <a:rPr lang="en-GB" sz="4800" dirty="0"/>
              <a:t> </a:t>
            </a:r>
            <a:r>
              <a:rPr sz="4800" dirty="0"/>
              <a:t>C</a:t>
            </a:r>
            <a:r>
              <a:rPr lang="en-GB" sz="4800" dirty="0" err="1"/>
              <a:t>ommittee</a:t>
            </a:r>
            <a:r>
              <a:rPr lang="en-GB" sz="4800" dirty="0"/>
              <a:t> (JCC)</a:t>
            </a:r>
            <a:r>
              <a:rPr sz="4800" dirty="0"/>
              <a:t> </a:t>
            </a:r>
          </a:p>
        </p:txBody>
      </p:sp>
      <p:sp>
        <p:nvSpPr>
          <p:cNvPr id="181" name="It is good practice to review neighbourhood plans every five years. Plans older than five years risk carrying less weight in the development process. The Joints Councils Committee (JCC), responsible for the BANP , agreed to undertake a ‘light’ review in "/>
          <p:cNvSpPr txBox="1">
            <a:spLocks noGrp="1"/>
          </p:cNvSpPr>
          <p:nvPr>
            <p:ph type="body" sz="half" idx="1"/>
          </p:nvPr>
        </p:nvSpPr>
        <p:spPr>
          <a:xfrm>
            <a:off x="1206500" y="5450420"/>
            <a:ext cx="11349772" cy="6793619"/>
          </a:xfrm>
        </p:spPr>
        <p:txBody>
          <a:bodyPr>
            <a:normAutofit/>
          </a:bodyPr>
          <a:lstStyle>
            <a:lvl1pPr marL="0" indent="0">
              <a:lnSpc>
                <a:spcPct val="120000"/>
              </a:lnSpc>
              <a:buSzTx/>
              <a:buNone/>
              <a:defRPr sz="5400"/>
            </a:lvl1pPr>
          </a:lstStyle>
          <a:p>
            <a:r>
              <a:rPr lang="en-GB" sz="4800" dirty="0"/>
              <a:t>It is good practice to review neighbourhood plans every five years. Plans older than five years risk carrying less weight in the development process. The JCC, responsible for the BANP, agreed to undertake a ‘light’ review in 2025.</a:t>
            </a:r>
          </a:p>
        </p:txBody>
      </p:sp>
      <p:pic>
        <p:nvPicPr>
          <p:cNvPr id="5" name="Picture 4" descr="A group of people walking down a street&#10;&#10;AI-generated content may be incorrect.">
            <a:extLst>
              <a:ext uri="{FF2B5EF4-FFF2-40B4-BE49-F238E27FC236}">
                <a16:creationId xmlns:a16="http://schemas.microsoft.com/office/drawing/2014/main" id="{D1395779-8A5E-5E23-CEFB-2F3F0734B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3933" y="693243"/>
            <a:ext cx="8229949" cy="12329513"/>
          </a:xfrm>
          <a:prstGeom prst="rect">
            <a:avLst/>
          </a:prstGeom>
          <a:noFill/>
        </p:spPr>
      </p:pic>
      <p:sp>
        <p:nvSpPr>
          <p:cNvPr id="179" name="BANP is over five years old"/>
          <p:cNvSpPr txBox="1">
            <a:spLocks noGrp="1"/>
          </p:cNvSpPr>
          <p:nvPr>
            <p:ph type="title"/>
          </p:nvPr>
        </p:nvSpPr>
        <p:spPr>
          <a:xfrm>
            <a:off x="1206500" y="1280189"/>
            <a:ext cx="11773520" cy="1435100"/>
          </a:xfrm>
        </p:spPr>
        <p:txBody>
          <a:bodyPr>
            <a:noAutofit/>
          </a:bodyPr>
          <a:lstStyle/>
          <a:p>
            <a:r>
              <a:rPr lang="en-GB" sz="7200" dirty="0"/>
              <a:t>BANP is over five years old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A ‘light’ review"/>
          <p:cNvSpPr txBox="1">
            <a:spLocks noGrp="1"/>
          </p:cNvSpPr>
          <p:nvPr>
            <p:ph type="title"/>
          </p:nvPr>
        </p:nvSpPr>
        <p:spPr>
          <a:xfrm>
            <a:off x="1206500" y="952501"/>
            <a:ext cx="9409461" cy="1293462"/>
          </a:xfrm>
          <a:prstGeom prst="rect">
            <a:avLst/>
          </a:prstGeom>
        </p:spPr>
        <p:txBody>
          <a:bodyPr>
            <a:normAutofit/>
          </a:bodyPr>
          <a:lstStyle/>
          <a:p>
            <a:r>
              <a:rPr sz="7200" dirty="0"/>
              <a:t>A ‘light’ review</a:t>
            </a:r>
          </a:p>
        </p:txBody>
      </p:sp>
      <p:sp>
        <p:nvSpPr>
          <p:cNvPr id="184" name="The Review was undertaken by members of the Community Steering Group"/>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defTabSz="718184">
              <a:defRPr sz="4785"/>
            </a:lvl1pPr>
          </a:lstStyle>
          <a:p>
            <a:r>
              <a:rPr sz="4800" dirty="0"/>
              <a:t>The Review was undertaken by members of the Community Steering Group</a:t>
            </a:r>
          </a:p>
        </p:txBody>
      </p:sp>
      <p:sp>
        <p:nvSpPr>
          <p:cNvPr id="185" name="Work on the review sought to identify:…"/>
          <p:cNvSpPr txBox="1">
            <a:spLocks noGrp="1"/>
          </p:cNvSpPr>
          <p:nvPr>
            <p:ph type="body" idx="1"/>
          </p:nvPr>
        </p:nvSpPr>
        <p:spPr>
          <a:xfrm>
            <a:off x="1362617" y="3752099"/>
            <a:ext cx="15297305" cy="9011400"/>
          </a:xfrm>
          <a:prstGeom prst="rect">
            <a:avLst/>
          </a:prstGeom>
        </p:spPr>
        <p:txBody>
          <a:bodyPr>
            <a:noAutofit/>
          </a:bodyPr>
          <a:lstStyle/>
          <a:p>
            <a:pPr marL="0" indent="0">
              <a:lnSpc>
                <a:spcPct val="120000"/>
              </a:lnSpc>
              <a:buSzTx/>
              <a:buNone/>
              <a:defRPr sz="5400"/>
            </a:pPr>
            <a:r>
              <a:rPr sz="4400" dirty="0"/>
              <a:t>Work on the review sought to identify:</a:t>
            </a:r>
          </a:p>
          <a:p>
            <a:pPr lvl="2">
              <a:lnSpc>
                <a:spcPct val="120000"/>
              </a:lnSpc>
              <a:defRPr sz="5400"/>
            </a:pPr>
            <a:r>
              <a:rPr sz="4400" dirty="0"/>
              <a:t>Updates resulting from changes to local/ national policies, in particular the Dorset Local Government Review (2023);</a:t>
            </a:r>
          </a:p>
          <a:p>
            <a:pPr lvl="2">
              <a:lnSpc>
                <a:spcPct val="120000"/>
              </a:lnSpc>
              <a:defRPr sz="5400"/>
            </a:pPr>
            <a:r>
              <a:rPr sz="4400" dirty="0"/>
              <a:t>Updates resulting from new evidence generated by commissioned reviews;</a:t>
            </a:r>
          </a:p>
          <a:p>
            <a:pPr lvl="2">
              <a:lnSpc>
                <a:spcPct val="120000"/>
              </a:lnSpc>
              <a:defRPr sz="5400"/>
            </a:pPr>
            <a:r>
              <a:rPr sz="4400" dirty="0"/>
              <a:t>Amendments that reflect improvements to the clarity of phrasing.</a:t>
            </a:r>
          </a:p>
        </p:txBody>
      </p:sp>
      <p:pic>
        <p:nvPicPr>
          <p:cNvPr id="3" name="Picture 2" descr="A group of women looking at a table&#10;&#10;AI-generated content may be incorrect.">
            <a:extLst>
              <a:ext uri="{FF2B5EF4-FFF2-40B4-BE49-F238E27FC236}">
                <a16:creationId xmlns:a16="http://schemas.microsoft.com/office/drawing/2014/main" id="{F05F744E-8A61-80B9-0C7C-F1F5E8A0D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7551" y="3752099"/>
            <a:ext cx="5778829" cy="867036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he review was funded by grants from Locality"/>
          <p:cNvSpPr txBox="1">
            <a:spLocks noGrp="1"/>
          </p:cNvSpPr>
          <p:nvPr>
            <p:ph type="title"/>
          </p:nvPr>
        </p:nvSpPr>
        <p:spPr>
          <a:prstGeom prst="rect">
            <a:avLst/>
          </a:prstGeom>
        </p:spPr>
        <p:txBody>
          <a:bodyPr>
            <a:normAutofit/>
          </a:bodyPr>
          <a:lstStyle>
            <a:lvl1pPr defTabSz="2292038">
              <a:defRPr sz="7990" spc="-159"/>
            </a:lvl1pPr>
          </a:lstStyle>
          <a:p>
            <a:r>
              <a:rPr sz="7200" dirty="0"/>
              <a:t>The review was funded by grants from Locality</a:t>
            </a:r>
          </a:p>
        </p:txBody>
      </p:sp>
      <p:sp>
        <p:nvSpPr>
          <p:cNvPr id="188" name="New and updated information was gathered"/>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New and updated information was gathered</a:t>
            </a:r>
          </a:p>
        </p:txBody>
      </p:sp>
      <p:sp>
        <p:nvSpPr>
          <p:cNvPr id="189" name="The review was supported with a grant from Locality. Three studies were commissioned to inform the review:…"/>
          <p:cNvSpPr txBox="1">
            <a:spLocks noGrp="1"/>
          </p:cNvSpPr>
          <p:nvPr>
            <p:ph type="body" idx="1"/>
          </p:nvPr>
        </p:nvSpPr>
        <p:spPr>
          <a:xfrm>
            <a:off x="1206500" y="4248504"/>
            <a:ext cx="16769266" cy="8256012"/>
          </a:xfrm>
          <a:prstGeom prst="rect">
            <a:avLst/>
          </a:prstGeom>
        </p:spPr>
        <p:txBody>
          <a:bodyPr>
            <a:normAutofit lnSpcReduction="10000"/>
          </a:bodyPr>
          <a:lstStyle/>
          <a:p>
            <a:pPr marL="0" indent="0" defTabSz="2218888">
              <a:lnSpc>
                <a:spcPct val="120000"/>
              </a:lnSpc>
              <a:spcBef>
                <a:spcPts val="4000"/>
              </a:spcBef>
              <a:buSzTx/>
              <a:buNone/>
              <a:defRPr sz="4914"/>
            </a:pPr>
            <a:r>
              <a:rPr sz="4400" dirty="0"/>
              <a:t>The review was supported with a grant from Locality. Three studies were commissioned to inform the review:</a:t>
            </a:r>
          </a:p>
          <a:p>
            <a:pPr marL="1664208" lvl="2" indent="-554736" defTabSz="2218888">
              <a:lnSpc>
                <a:spcPct val="120000"/>
              </a:lnSpc>
              <a:spcBef>
                <a:spcPts val="4000"/>
              </a:spcBef>
              <a:defRPr sz="4914"/>
            </a:pPr>
            <a:r>
              <a:rPr sz="4400" dirty="0"/>
              <a:t>A </a:t>
            </a:r>
            <a:r>
              <a:rPr sz="4400" u="sng" dirty="0">
                <a:hlinkClick r:id="rId2"/>
              </a:rPr>
              <a:t>Workspace and Business Needs Assessment</a:t>
            </a:r>
            <a:r>
              <a:rPr sz="4400" dirty="0"/>
              <a:t>;</a:t>
            </a:r>
          </a:p>
          <a:p>
            <a:pPr marL="1664208" lvl="2" indent="-554736" defTabSz="2218888">
              <a:lnSpc>
                <a:spcPct val="120000"/>
              </a:lnSpc>
              <a:spcBef>
                <a:spcPts val="4000"/>
              </a:spcBef>
              <a:defRPr sz="4914"/>
            </a:pPr>
            <a:r>
              <a:rPr sz="4400" dirty="0"/>
              <a:t>A revised </a:t>
            </a:r>
            <a:r>
              <a:rPr sz="4400" u="sng" dirty="0">
                <a:hlinkClick r:id="rId3"/>
              </a:rPr>
              <a:t>Bridport Area Housing Needs Assessment</a:t>
            </a:r>
            <a:r>
              <a:rPr sz="4400" dirty="0"/>
              <a:t> (HNA);</a:t>
            </a:r>
          </a:p>
          <a:p>
            <a:pPr marL="1664208" lvl="2" indent="-554736" defTabSz="2218888">
              <a:lnSpc>
                <a:spcPct val="120000"/>
              </a:lnSpc>
              <a:spcBef>
                <a:spcPts val="4000"/>
              </a:spcBef>
              <a:defRPr sz="4914"/>
            </a:pPr>
            <a:r>
              <a:rPr sz="4400" dirty="0"/>
              <a:t>A </a:t>
            </a:r>
            <a:r>
              <a:rPr sz="4400" u="sng" dirty="0">
                <a:hlinkClick r:id="rId4"/>
              </a:rPr>
              <a:t>Site Options Assessment</a:t>
            </a:r>
            <a:r>
              <a:rPr sz="4400" dirty="0"/>
              <a:t>.</a:t>
            </a:r>
          </a:p>
          <a:p>
            <a:pPr marL="1664208" lvl="2" indent="-554736" defTabSz="2218888">
              <a:lnSpc>
                <a:spcPct val="120000"/>
              </a:lnSpc>
              <a:spcBef>
                <a:spcPts val="4000"/>
              </a:spcBef>
              <a:defRPr sz="4914"/>
            </a:pPr>
            <a:r>
              <a:rPr sz="4400" dirty="0"/>
              <a:t>The JCC also approved a </a:t>
            </a:r>
            <a:r>
              <a:rPr sz="4400" u="sng" dirty="0">
                <a:hlinkClick r:id="rId5"/>
              </a:rPr>
              <a:t>HNA Supplement</a:t>
            </a:r>
            <a:r>
              <a:rPr sz="4400" dirty="0"/>
              <a:t> produced by the BANP Steering Group to offer a local interpretation of the revised HNA.</a:t>
            </a:r>
          </a:p>
        </p:txBody>
      </p:sp>
      <p:pic>
        <p:nvPicPr>
          <p:cNvPr id="5" name="Picture 4" descr="A bridge over a path with trees in the background&#10;&#10;AI-generated content may be incorrect.">
            <a:extLst>
              <a:ext uri="{FF2B5EF4-FFF2-40B4-BE49-F238E27FC236}">
                <a16:creationId xmlns:a16="http://schemas.microsoft.com/office/drawing/2014/main" id="{B5CD219F-F977-9C39-DD0C-57E7E0545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53668" y="2958678"/>
            <a:ext cx="6066782" cy="9100173"/>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Material modifications are proposed:"/>
          <p:cNvSpPr txBox="1">
            <a:spLocks noGrp="1"/>
          </p:cNvSpPr>
          <p:nvPr>
            <p:ph type="title"/>
          </p:nvPr>
        </p:nvSpPr>
        <p:spPr>
          <a:xfrm>
            <a:off x="1206500" y="1140010"/>
            <a:ext cx="15662879" cy="1433163"/>
          </a:xfrm>
          <a:prstGeom prst="rect">
            <a:avLst/>
          </a:prstGeom>
        </p:spPr>
        <p:txBody>
          <a:bodyPr>
            <a:normAutofit/>
          </a:bodyPr>
          <a:lstStyle/>
          <a:p>
            <a:r>
              <a:rPr sz="7200" dirty="0"/>
              <a:t>Material modifications are proposed:</a:t>
            </a:r>
          </a:p>
        </p:txBody>
      </p:sp>
      <p:sp>
        <p:nvSpPr>
          <p:cNvPr id="192" name="Slide Subtitl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  </a:t>
            </a:r>
          </a:p>
        </p:txBody>
      </p:sp>
      <p:sp>
        <p:nvSpPr>
          <p:cNvPr id="193" name="As a result of the 2025 review, the main changes proposed for the BANP are:…"/>
          <p:cNvSpPr txBox="1">
            <a:spLocks noGrp="1"/>
          </p:cNvSpPr>
          <p:nvPr>
            <p:ph type="body" idx="1"/>
          </p:nvPr>
        </p:nvSpPr>
        <p:spPr>
          <a:xfrm>
            <a:off x="1206500" y="2900384"/>
            <a:ext cx="14204485" cy="9407644"/>
          </a:xfrm>
          <a:prstGeom prst="rect">
            <a:avLst/>
          </a:prstGeom>
        </p:spPr>
        <p:txBody>
          <a:bodyPr>
            <a:normAutofit/>
          </a:bodyPr>
          <a:lstStyle/>
          <a:p>
            <a:pPr marL="0" indent="0">
              <a:lnSpc>
                <a:spcPct val="120000"/>
              </a:lnSpc>
              <a:buSzTx/>
              <a:buNone/>
            </a:pPr>
            <a:r>
              <a:rPr sz="4400" dirty="0"/>
              <a:t>As a result of the 2025 review, the main changes proposed for the BANP are:</a:t>
            </a:r>
          </a:p>
          <a:p>
            <a:pPr lvl="2">
              <a:lnSpc>
                <a:spcPct val="120000"/>
              </a:lnSpc>
              <a:defRPr sz="5400"/>
            </a:pPr>
            <a:r>
              <a:rPr sz="4400" dirty="0"/>
              <a:t>Factual updates resulting from commissioned reviews and changes in local/ national policies, in particular the Dorset Local Government Review (2023).</a:t>
            </a:r>
          </a:p>
          <a:p>
            <a:pPr lvl="2">
              <a:lnSpc>
                <a:spcPct val="120000"/>
              </a:lnSpc>
              <a:defRPr sz="5400"/>
            </a:pPr>
            <a:r>
              <a:rPr sz="4400" dirty="0"/>
              <a:t>Amendments to policies that reflect improvements to the clarity of phrasing as well as changes to the local and national policy frame.</a:t>
            </a:r>
          </a:p>
        </p:txBody>
      </p:sp>
      <p:pic>
        <p:nvPicPr>
          <p:cNvPr id="3" name="Picture 2" descr="A brick building with a blue staircase&#10;&#10;AI-generated content may be incorrect.">
            <a:extLst>
              <a:ext uri="{FF2B5EF4-FFF2-40B4-BE49-F238E27FC236}">
                <a16:creationId xmlns:a16="http://schemas.microsoft.com/office/drawing/2014/main" id="{15584F7F-1088-1E74-A7B1-C679FB30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495" y="1154038"/>
            <a:ext cx="6815811" cy="1022621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view Considerations"/>
          <p:cNvSpPr txBox="1">
            <a:spLocks noGrp="1"/>
          </p:cNvSpPr>
          <p:nvPr>
            <p:ph type="title"/>
          </p:nvPr>
        </p:nvSpPr>
        <p:spPr>
          <a:xfrm>
            <a:off x="1206500" y="952501"/>
            <a:ext cx="11706612" cy="1293462"/>
          </a:xfrm>
          <a:prstGeom prst="rect">
            <a:avLst/>
          </a:prstGeom>
        </p:spPr>
        <p:txBody>
          <a:bodyPr>
            <a:normAutofit/>
          </a:bodyPr>
          <a:lstStyle/>
          <a:p>
            <a:r>
              <a:rPr sz="7200" dirty="0"/>
              <a:t>Review Considerations</a:t>
            </a:r>
          </a:p>
        </p:txBody>
      </p:sp>
      <p:sp>
        <p:nvSpPr>
          <p:cNvPr id="196" name="Slide Subtitl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  </a:t>
            </a:r>
          </a:p>
        </p:txBody>
      </p:sp>
      <p:sp>
        <p:nvSpPr>
          <p:cNvPr id="197" name="The changes respond to the Bridport Area Housing Needs Assessment (2025) and uses new information to update, clarify and support the existing policies around affordable housing.…"/>
          <p:cNvSpPr txBox="1">
            <a:spLocks noGrp="1"/>
          </p:cNvSpPr>
          <p:nvPr>
            <p:ph type="body" idx="1"/>
          </p:nvPr>
        </p:nvSpPr>
        <p:spPr>
          <a:xfrm>
            <a:off x="1206499" y="2385662"/>
            <a:ext cx="16590847" cy="10594357"/>
          </a:xfrm>
          <a:prstGeom prst="rect">
            <a:avLst/>
          </a:prstGeom>
        </p:spPr>
        <p:txBody>
          <a:bodyPr>
            <a:noAutofit/>
          </a:bodyPr>
          <a:lstStyle/>
          <a:p>
            <a:pPr marL="512064" indent="-512064" defTabSz="2048204">
              <a:lnSpc>
                <a:spcPct val="120000"/>
              </a:lnSpc>
              <a:spcBef>
                <a:spcPts val="3700"/>
              </a:spcBef>
              <a:defRPr sz="4452"/>
            </a:pPr>
            <a:r>
              <a:rPr sz="4400" dirty="0"/>
              <a:t>The changes respond to the Bridport Area Housing Needs Assessment (2025) and uses new information to update, clarify and support the existing policies around affordable housing.</a:t>
            </a:r>
          </a:p>
          <a:p>
            <a:pPr marL="512064" indent="-512064" defTabSz="2048204">
              <a:lnSpc>
                <a:spcPct val="120000"/>
              </a:lnSpc>
              <a:spcBef>
                <a:spcPts val="3700"/>
              </a:spcBef>
              <a:defRPr sz="4452"/>
            </a:pPr>
            <a:r>
              <a:rPr sz="4400" dirty="0"/>
              <a:t>AECOMs Site Options Assessment 2025 has been added to </a:t>
            </a:r>
            <a:r>
              <a:rPr lang="en-GB" sz="4400" dirty="0"/>
              <a:t> </a:t>
            </a:r>
            <a:r>
              <a:rPr sz="4400" dirty="0"/>
              <a:t>the BANP Evidence Base and used to update the supporting text for housing policies.</a:t>
            </a:r>
          </a:p>
          <a:p>
            <a:pPr marL="512064" indent="-512064" defTabSz="2048204">
              <a:lnSpc>
                <a:spcPct val="120000"/>
              </a:lnSpc>
              <a:spcBef>
                <a:spcPts val="3700"/>
              </a:spcBef>
              <a:defRPr sz="4452"/>
            </a:pPr>
            <a:r>
              <a:rPr sz="4400" dirty="0"/>
              <a:t>In terms of housing, changes are relatively limited and should not impact on viability.</a:t>
            </a:r>
          </a:p>
          <a:p>
            <a:pPr marL="512064" indent="-512064" defTabSz="2048204">
              <a:lnSpc>
                <a:spcPct val="120000"/>
              </a:lnSpc>
              <a:spcBef>
                <a:spcPts val="3700"/>
              </a:spcBef>
              <a:defRPr sz="4452"/>
            </a:pPr>
            <a:r>
              <a:rPr sz="4400" dirty="0"/>
              <a:t>A Workspace and Business Needs Assessment has been undertaken and used to support the economy and employment policies.</a:t>
            </a:r>
          </a:p>
        </p:txBody>
      </p:sp>
      <p:pic>
        <p:nvPicPr>
          <p:cNvPr id="3" name="Picture 2" descr="A street with buildings and cars&#10;&#10;AI-generated content may be incorrect.">
            <a:extLst>
              <a:ext uri="{FF2B5EF4-FFF2-40B4-BE49-F238E27FC236}">
                <a16:creationId xmlns:a16="http://schemas.microsoft.com/office/drawing/2014/main" id="{F67D03EC-617A-FB12-5BD6-CBF310279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7346" y="2842510"/>
            <a:ext cx="5798634" cy="870007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view Considerations"/>
          <p:cNvSpPr txBox="1">
            <a:spLocks noGrp="1"/>
          </p:cNvSpPr>
          <p:nvPr>
            <p:ph type="title"/>
          </p:nvPr>
        </p:nvSpPr>
        <p:spPr>
          <a:xfrm>
            <a:off x="1206500" y="952500"/>
            <a:ext cx="11929637" cy="1433163"/>
          </a:xfrm>
          <a:prstGeom prst="rect">
            <a:avLst/>
          </a:prstGeom>
        </p:spPr>
        <p:txBody>
          <a:bodyPr/>
          <a:lstStyle/>
          <a:p>
            <a:r>
              <a:rPr dirty="0"/>
              <a:t>Review Considerations</a:t>
            </a:r>
          </a:p>
        </p:txBody>
      </p:sp>
      <p:sp>
        <p:nvSpPr>
          <p:cNvPr id="200" name="Slide Subtitl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  </a:t>
            </a:r>
          </a:p>
        </p:txBody>
      </p:sp>
      <p:sp>
        <p:nvSpPr>
          <p:cNvPr id="201" name="Greater emphasis has been placed on transition to a net zero future with amendments to the supporting text in the climate change chapters and updating of climate policies.…"/>
          <p:cNvSpPr txBox="1">
            <a:spLocks noGrp="1"/>
          </p:cNvSpPr>
          <p:nvPr>
            <p:ph type="body" idx="1"/>
          </p:nvPr>
        </p:nvSpPr>
        <p:spPr>
          <a:xfrm>
            <a:off x="1206500" y="2385663"/>
            <a:ext cx="14650534" cy="10118853"/>
          </a:xfrm>
          <a:prstGeom prst="rect">
            <a:avLst/>
          </a:prstGeom>
        </p:spPr>
        <p:txBody>
          <a:bodyPr>
            <a:normAutofit/>
          </a:bodyPr>
          <a:lstStyle/>
          <a:p>
            <a:pPr marL="566928" indent="-566928" defTabSz="2267655">
              <a:lnSpc>
                <a:spcPct val="120000"/>
              </a:lnSpc>
              <a:spcBef>
                <a:spcPts val="4100"/>
              </a:spcBef>
              <a:defRPr sz="4929"/>
            </a:pPr>
            <a:r>
              <a:rPr sz="4400" dirty="0"/>
              <a:t>Greater emphasis has been placed on transition to a net zero future with amendments to the supporting text in the climate change chapters and updating of climate policies.</a:t>
            </a:r>
          </a:p>
          <a:p>
            <a:pPr marL="566928" indent="-566928" defTabSz="2267655">
              <a:lnSpc>
                <a:spcPct val="120000"/>
              </a:lnSpc>
              <a:spcBef>
                <a:spcPts val="4100"/>
              </a:spcBef>
              <a:defRPr sz="4929"/>
            </a:pPr>
            <a:r>
              <a:rPr sz="4400" dirty="0"/>
              <a:t>The Landscape chapter has been updated with supporting text and policy amendments to reflect the requirements of Biodiversity Net Gain legislation.</a:t>
            </a:r>
          </a:p>
          <a:p>
            <a:pPr marL="566928" indent="-566928" defTabSz="2267655">
              <a:lnSpc>
                <a:spcPct val="120000"/>
              </a:lnSpc>
              <a:spcBef>
                <a:spcPts val="4100"/>
              </a:spcBef>
              <a:defRPr sz="4929"/>
            </a:pPr>
            <a:r>
              <a:rPr sz="4400" dirty="0"/>
              <a:t>A new, larger Local Green Space has been proposed as a replacement for the Peter Foote Play Area which has been identified as possibly suitable for a small community led social rent housing development.</a:t>
            </a:r>
          </a:p>
        </p:txBody>
      </p:sp>
      <p:pic>
        <p:nvPicPr>
          <p:cNvPr id="3" name="Picture 2" descr="A person sitting on a bench outside a building&#10;&#10;AI-generated content may be incorrect.">
            <a:extLst>
              <a:ext uri="{FF2B5EF4-FFF2-40B4-BE49-F238E27FC236}">
                <a16:creationId xmlns:a16="http://schemas.microsoft.com/office/drawing/2014/main" id="{3741AFB0-8D21-99AE-2896-659437DEE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3927" y="2506715"/>
            <a:ext cx="6663573" cy="9997801"/>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roposed Policy Amendments:"/>
          <p:cNvSpPr txBox="1">
            <a:spLocks noGrp="1"/>
          </p:cNvSpPr>
          <p:nvPr>
            <p:ph type="body" idx="21"/>
          </p:nvPr>
        </p:nvSpPr>
        <p:spPr>
          <a:xfrm>
            <a:off x="1742930" y="1211484"/>
            <a:ext cx="14499993" cy="9347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lvl1pPr defTabSz="1609303">
              <a:lnSpc>
                <a:spcPct val="80000"/>
              </a:lnSpc>
              <a:defRPr sz="5610" spc="-112">
                <a:solidFill>
                  <a:srgbClr val="CB297B"/>
                </a:solidFill>
              </a:defRPr>
            </a:lvl1pPr>
          </a:lstStyle>
          <a:p>
            <a:r>
              <a:rPr sz="7200" dirty="0"/>
              <a:t>Proposed Policy Amendments:</a:t>
            </a:r>
          </a:p>
        </p:txBody>
      </p:sp>
      <p:sp>
        <p:nvSpPr>
          <p:cNvPr id="204" name="Slide bullet text"/>
          <p:cNvSpPr txBox="1">
            <a:spLocks noGrp="1"/>
          </p:cNvSpPr>
          <p:nvPr>
            <p:ph type="body" idx="1"/>
          </p:nvPr>
        </p:nvSpPr>
        <p:spPr>
          <a:prstGeom prst="rect">
            <a:avLst/>
          </a:prstGeom>
        </p:spPr>
        <p:txBody>
          <a:bodyPr/>
          <a:lstStyle>
            <a:lvl1pPr marL="0" indent="0"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lvl1pPr>
          </a:lstStyle>
          <a:p>
            <a:r>
              <a:t>  </a:t>
            </a:r>
          </a:p>
        </p:txBody>
      </p:sp>
      <p:graphicFrame>
        <p:nvGraphicFramePr>
          <p:cNvPr id="205" name="Table 1"/>
          <p:cNvGraphicFramePr/>
          <p:nvPr/>
        </p:nvGraphicFramePr>
        <p:xfrm>
          <a:off x="1742930" y="2994764"/>
          <a:ext cx="21105659" cy="9833227"/>
        </p:xfrm>
        <a:graphic>
          <a:graphicData uri="http://schemas.openxmlformats.org/drawingml/2006/table">
            <a:tbl>
              <a:tblPr firstRow="1">
                <a:tableStyleId>{4C3C2611-4C71-4FC5-86AE-919BDF0F9419}</a:tableStyleId>
              </a:tblPr>
              <a:tblGrid>
                <a:gridCol w="3345785">
                  <a:extLst>
                    <a:ext uri="{9D8B030D-6E8A-4147-A177-3AD203B41FA5}">
                      <a16:colId xmlns:a16="http://schemas.microsoft.com/office/drawing/2014/main" val="20000"/>
                    </a:ext>
                  </a:extLst>
                </a:gridCol>
                <a:gridCol w="17759874">
                  <a:extLst>
                    <a:ext uri="{9D8B030D-6E8A-4147-A177-3AD203B41FA5}">
                      <a16:colId xmlns:a16="http://schemas.microsoft.com/office/drawing/2014/main" val="20001"/>
                    </a:ext>
                  </a:extLst>
                </a:gridCol>
              </a:tblGrid>
              <a:tr h="1262108">
                <a:tc>
                  <a:txBody>
                    <a:bodyPr/>
                    <a:lstStyle/>
                    <a:p>
                      <a:pPr defTabSz="914400">
                        <a:defRPr b="0"/>
                      </a:pPr>
                      <a:r>
                        <a:rPr sz="3200" b="1"/>
                        <a:t>Policy</a:t>
                      </a:r>
                    </a:p>
                  </a:txBody>
                  <a:tcPr marL="50800" marR="50800" marT="50800" marB="50800" anchor="ctr" horzOverflow="overflow"/>
                </a:tc>
                <a:tc>
                  <a:txBody>
                    <a:bodyPr/>
                    <a:lstStyle/>
                    <a:p>
                      <a:pPr defTabSz="914400">
                        <a:defRPr sz="3200"/>
                      </a:pPr>
                      <a:r>
                        <a:t>Revised text (</a:t>
                      </a:r>
                      <a:r>
                        <a:rPr sz="2500" i="1">
                          <a:solidFill>
                            <a:schemeClr val="accent1"/>
                          </a:solidFill>
                        </a:rPr>
                        <a:t>italic</a:t>
                      </a:r>
                      <a:r>
                        <a:t>)</a:t>
                      </a:r>
                    </a:p>
                  </a:txBody>
                  <a:tcPr marL="50800" marR="50800" marT="50800" marB="50800" anchor="ctr" horzOverflow="overflow"/>
                </a:tc>
                <a:extLst>
                  <a:ext uri="{0D108BD9-81ED-4DB2-BD59-A6C34878D82A}">
                    <a16:rowId xmlns:a16="http://schemas.microsoft.com/office/drawing/2014/main" val="10000"/>
                  </a:ext>
                </a:extLst>
              </a:tr>
              <a:tr h="2671183">
                <a:tc>
                  <a:txBody>
                    <a:bodyPr/>
                    <a:lstStyle/>
                    <a:p>
                      <a:pPr defTabSz="914400"/>
                      <a:r>
                        <a:rPr sz="2600"/>
                        <a:t>Policy CC1
Publicising
Carbon
Footprint.</a:t>
                      </a:r>
                    </a:p>
                  </a:txBody>
                  <a:tcPr marL="50800" marR="50800" marT="50800" marB="50800" anchor="ctr" horzOverflow="overflow"/>
                </a:tc>
                <a:tc>
                  <a:txBody>
                    <a:bodyPr/>
                    <a:lstStyle/>
                    <a:p>
                      <a:pPr algn="l" defTabSz="914400">
                        <a:defRPr sz="2900"/>
                      </a:pPr>
                      <a:r>
                        <a:t>Applicants should seek to minimise the </a:t>
                      </a:r>
                      <a:r>
                        <a:rPr i="1">
                          <a:solidFill>
                            <a:schemeClr val="accent1"/>
                          </a:solidFill>
                        </a:rPr>
                        <a:t>whole-life carbon footprint </a:t>
                      </a:r>
                      <a:r>
                        <a:t>of development proposals and are encouraged to submit a statement setting out the anticipated carbon emissions of the proposed development.</a:t>
                      </a:r>
                    </a:p>
                  </a:txBody>
                  <a:tcPr marL="50800" marR="50800" marT="50800" marB="50800" anchor="ctr" horzOverflow="overflow"/>
                </a:tc>
                <a:extLst>
                  <a:ext uri="{0D108BD9-81ED-4DB2-BD59-A6C34878D82A}">
                    <a16:rowId xmlns:a16="http://schemas.microsoft.com/office/drawing/2014/main" val="10001"/>
                  </a:ext>
                </a:extLst>
              </a:tr>
              <a:tr h="1966645">
                <a:tc>
                  <a:txBody>
                    <a:bodyPr/>
                    <a:lstStyle/>
                    <a:p>
                      <a:pPr defTabSz="914400"/>
                      <a:r>
                        <a:rPr sz="2600"/>
                        <a:t>Policy AM6
Transport Hub
Proposal</a:t>
                      </a:r>
                    </a:p>
                  </a:txBody>
                  <a:tcPr marL="50800" marR="50800" marT="50800" marB="50800" anchor="ctr" horzOverflow="overflow"/>
                </a:tc>
                <a:tc>
                  <a:txBody>
                    <a:bodyPr/>
                    <a:lstStyle/>
                    <a:p>
                      <a:pPr algn="l" defTabSz="914400">
                        <a:defRPr sz="2900"/>
                      </a:pPr>
                      <a:r>
                        <a:t>b) Make the most efficient use of land and be developed to seek optimum use resulting from a design led approach to </a:t>
                      </a:r>
                      <a:r>
                        <a:rPr>
                          <a:solidFill>
                            <a:schemeClr val="accent1"/>
                          </a:solidFill>
                        </a:rPr>
                        <a:t>d</a:t>
                      </a:r>
                      <a:r>
                        <a:rPr i="1">
                          <a:solidFill>
                            <a:schemeClr val="accent1"/>
                          </a:solidFill>
                        </a:rPr>
                        <a:t>etermine the capacity of the site with regard to the provision of social rent housing.</a:t>
                      </a:r>
                    </a:p>
                  </a:txBody>
                  <a:tcPr marL="50800" marR="50800" marT="50800" marB="50800" anchor="ctr" horzOverflow="overflow"/>
                </a:tc>
                <a:extLst>
                  <a:ext uri="{0D108BD9-81ED-4DB2-BD59-A6C34878D82A}">
                    <a16:rowId xmlns:a16="http://schemas.microsoft.com/office/drawing/2014/main" val="10002"/>
                  </a:ext>
                </a:extLst>
              </a:tr>
              <a:tr h="1839974">
                <a:tc>
                  <a:txBody>
                    <a:bodyPr/>
                    <a:lstStyle/>
                    <a:p>
                      <a:pPr defTabSz="914400"/>
                      <a:r>
                        <a:rPr sz="2600"/>
                        <a:t>Policy EE2
Provision for
New &amp; Small
Businesses</a:t>
                      </a:r>
                    </a:p>
                  </a:txBody>
                  <a:tcPr marL="50800" marR="50800" marT="50800" marB="50800" anchor="ctr" horzOverflow="overflow"/>
                </a:tc>
                <a:tc>
                  <a:txBody>
                    <a:bodyPr/>
                    <a:lstStyle/>
                    <a:p>
                      <a:pPr algn="l" defTabSz="914400">
                        <a:defRPr sz="2900"/>
                      </a:pPr>
                      <a:r>
                        <a:t>Support will be given for developments on sites that provide for:</a:t>
                      </a:r>
                    </a:p>
                    <a:p>
                      <a:pPr algn="l" defTabSz="914400">
                        <a:defRPr sz="2900" i="1">
                          <a:solidFill>
                            <a:schemeClr val="accent1"/>
                          </a:solidFill>
                        </a:defRPr>
                      </a:pPr>
                      <a:r>
                        <a:t>b) Co-working hubs and live-work spaces.</a:t>
                      </a:r>
                    </a:p>
                  </a:txBody>
                  <a:tcPr marL="50800" marR="50800" marT="50800" marB="50800" anchor="ctr" horzOverflow="overflow"/>
                </a:tc>
                <a:extLst>
                  <a:ext uri="{0D108BD9-81ED-4DB2-BD59-A6C34878D82A}">
                    <a16:rowId xmlns:a16="http://schemas.microsoft.com/office/drawing/2014/main" val="10003"/>
                  </a:ext>
                </a:extLst>
              </a:tr>
              <a:tr h="2093317">
                <a:tc>
                  <a:txBody>
                    <a:bodyPr/>
                    <a:lstStyle/>
                    <a:p>
                      <a:pPr defTabSz="914400"/>
                      <a:r>
                        <a:rPr sz="2600"/>
                        <a:t>Policy H2:
Placement of
Affordable
Housing</a:t>
                      </a:r>
                    </a:p>
                  </a:txBody>
                  <a:tcPr marL="50800" marR="50800" marT="50800" marB="50800" anchor="ctr" horzOverflow="overflow"/>
                </a:tc>
                <a:tc>
                  <a:txBody>
                    <a:bodyPr/>
                    <a:lstStyle/>
                    <a:p>
                      <a:pPr algn="l" defTabSz="914400">
                        <a:defRPr sz="2900"/>
                      </a:pPr>
                      <a:r>
                        <a:t>Affordable housing and open market housing will be fully integrated and evenly distributed across sites in such a way that once completed any quality and location differences are indiscernible.</a:t>
                      </a:r>
                    </a:p>
                    <a:p>
                      <a:pPr algn="l" defTabSz="914400">
                        <a:defRPr sz="2900" i="1">
                          <a:solidFill>
                            <a:schemeClr val="accent1"/>
                          </a:solidFill>
                        </a:defRPr>
                      </a:pPr>
                      <a:r>
                        <a:t>An exception can be made in cases where the affordable portion of a development is to be completed ahead of the open-market portion.</a:t>
                      </a:r>
                    </a:p>
                  </a:txBody>
                  <a:tcPr marL="50800" marR="50800" marT="50800" marB="50800"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sld>
</file>

<file path=ppt/theme/theme1.xml><?xml version="1.0" encoding="utf-8"?>
<a:theme xmlns:a="http://schemas.openxmlformats.org/drawingml/2006/main" name="39_DynamicColor">
  <a:themeElements>
    <a:clrScheme name="39_Dynam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9_DynamicColor">
      <a:majorFont>
        <a:latin typeface="Helvetica Neue"/>
        <a:ea typeface="Helvetica Neue"/>
        <a:cs typeface="Helvetica Neue"/>
      </a:majorFont>
      <a:minorFont>
        <a:latin typeface="Helvetica Neue"/>
        <a:ea typeface="Helvetica Neue"/>
        <a:cs typeface="Helvetica Neue"/>
      </a:minorFont>
    </a:fontScheme>
    <a:fmtScheme name="39_Dynam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9_DynamicColor">
  <a:themeElements>
    <a:clrScheme name="39_Dynam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9_DynamicColor">
      <a:majorFont>
        <a:latin typeface="Helvetica Neue"/>
        <a:ea typeface="Helvetica Neue"/>
        <a:cs typeface="Helvetica Neue"/>
      </a:majorFont>
      <a:minorFont>
        <a:latin typeface="Helvetica Neue"/>
        <a:ea typeface="Helvetica Neue"/>
        <a:cs typeface="Helvetica Neue"/>
      </a:minorFont>
    </a:fontScheme>
    <a:fmtScheme name="39_Dynam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9801781F4A1846AB3142FD8816F99F" ma:contentTypeVersion="16" ma:contentTypeDescription="Create a new document." ma:contentTypeScope="" ma:versionID="9292db5f4a1e2f26865e748623d79009">
  <xsd:schema xmlns:xsd="http://www.w3.org/2001/XMLSchema" xmlns:xs="http://www.w3.org/2001/XMLSchema" xmlns:p="http://schemas.microsoft.com/office/2006/metadata/properties" xmlns:ns2="ca29530b-419e-4836-810f-7701faac0a89" xmlns:ns3="2f92e509-740c-4952-8e79-6d07f9b9a5ae" targetNamespace="http://schemas.microsoft.com/office/2006/metadata/properties" ma:root="true" ma:fieldsID="71134408052cf1da2661486669929634" ns2:_="" ns3:_="">
    <xsd:import namespace="ca29530b-419e-4836-810f-7701faac0a89"/>
    <xsd:import namespace="2f92e509-740c-4952-8e79-6d07f9b9a5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9530b-419e-4836-810f-7701faac0a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8db2d24-d630-4078-a206-59e859ae4c4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92e509-740c-4952-8e79-6d07f9b9a5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b3f9470-a4f6-41f8-b677-6041f08e3f39}" ma:internalName="TaxCatchAll" ma:showField="CatchAllData" ma:web="2f92e509-740c-4952-8e79-6d07f9b9a5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f92e509-740c-4952-8e79-6d07f9b9a5ae" xsi:nil="true"/>
    <lcf76f155ced4ddcb4097134ff3c332f xmlns="ca29530b-419e-4836-810f-7701faac0a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1CBAA6-2A9A-432A-A568-0CC488C814E5}"/>
</file>

<file path=customXml/itemProps2.xml><?xml version="1.0" encoding="utf-8"?>
<ds:datastoreItem xmlns:ds="http://schemas.openxmlformats.org/officeDocument/2006/customXml" ds:itemID="{0A35BCA8-6C12-41B1-9EB5-7B2E38D5C890}"/>
</file>

<file path=customXml/itemProps3.xml><?xml version="1.0" encoding="utf-8"?>
<ds:datastoreItem xmlns:ds="http://schemas.openxmlformats.org/officeDocument/2006/customXml" ds:itemID="{3C820C2D-A263-4276-84D2-31F7E4E369FB}"/>
</file>

<file path=docProps/app.xml><?xml version="1.0" encoding="utf-8"?>
<Properties xmlns="http://schemas.openxmlformats.org/officeDocument/2006/extended-properties" xmlns:vt="http://schemas.openxmlformats.org/officeDocument/2006/docPropsVTypes">
  <TotalTime>66</TotalTime>
  <Words>1368</Words>
  <Application>Microsoft Office PowerPoint</Application>
  <PresentationFormat>Custom</PresentationFormat>
  <Paragraphs>102</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Helvetica Neue</vt:lpstr>
      <vt:lpstr>Helvetica Neue Medium</vt:lpstr>
      <vt:lpstr>39_DynamicColor</vt:lpstr>
      <vt:lpstr>Bridport Area Neighbourhood Plan 2020-2036 </vt:lpstr>
      <vt:lpstr>Neighbourhood Plans are valuable resources </vt:lpstr>
      <vt:lpstr>BANP is over five years old</vt:lpstr>
      <vt:lpstr>A ‘light’ review</vt:lpstr>
      <vt:lpstr>The review was funded by grants from Locality</vt:lpstr>
      <vt:lpstr>Material modifications are proposed:</vt:lpstr>
      <vt:lpstr>Review Considerations</vt:lpstr>
      <vt:lpstr>Review Considerations</vt:lpstr>
      <vt:lpstr>PowerPoint Presentation</vt:lpstr>
      <vt:lpstr>PowerPoint Presentation</vt:lpstr>
      <vt:lpstr>PowerPoint Presentation</vt:lpstr>
      <vt:lpstr>PowerPoint Presentation</vt:lpstr>
      <vt:lpstr>Regulation 14 Consultation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Caroline Pearce</cp:lastModifiedBy>
  <cp:revision>1</cp:revision>
  <cp:lastPrinted>2025-10-13T08:47:05Z</cp:lastPrinted>
  <dcterms:modified xsi:type="dcterms:W3CDTF">2025-10-13T09:39:21Z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0x010100659801781F4A1846AB3142FD8816F99F</vt:lpwstr>
  </property>
</Properties>
</file>